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31"/>
  </p:notesMasterIdLst>
  <p:sldIdLst>
    <p:sldId id="381" r:id="rId2"/>
    <p:sldId id="421" r:id="rId3"/>
    <p:sldId id="422" r:id="rId4"/>
    <p:sldId id="423" r:id="rId5"/>
    <p:sldId id="424" r:id="rId6"/>
    <p:sldId id="425" r:id="rId7"/>
    <p:sldId id="356" r:id="rId8"/>
    <p:sldId id="426" r:id="rId9"/>
    <p:sldId id="354" r:id="rId10"/>
    <p:sldId id="390" r:id="rId11"/>
    <p:sldId id="355" r:id="rId12"/>
    <p:sldId id="430" r:id="rId13"/>
    <p:sldId id="428" r:id="rId14"/>
    <p:sldId id="350" r:id="rId15"/>
    <p:sldId id="393" r:id="rId16"/>
    <p:sldId id="398" r:id="rId17"/>
    <p:sldId id="396" r:id="rId18"/>
    <p:sldId id="400" r:id="rId19"/>
    <p:sldId id="401" r:id="rId20"/>
    <p:sldId id="402" r:id="rId21"/>
    <p:sldId id="418" r:id="rId22"/>
    <p:sldId id="419" r:id="rId23"/>
    <p:sldId id="427" r:id="rId24"/>
    <p:sldId id="404" r:id="rId25"/>
    <p:sldId id="403" r:id="rId26"/>
    <p:sldId id="416" r:id="rId27"/>
    <p:sldId id="409" r:id="rId28"/>
    <p:sldId id="429" r:id="rId29"/>
    <p:sldId id="412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4D31"/>
    <a:srgbClr val="4ED0E2"/>
    <a:srgbClr val="666666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76" autoAdjust="0"/>
  </p:normalViewPr>
  <p:slideViewPr>
    <p:cSldViewPr snapToGrid="0">
      <p:cViewPr varScale="1">
        <p:scale>
          <a:sx n="66" d="100"/>
          <a:sy n="66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2323" y="-10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0E7C27-21F7-4DD2-B832-8FF6F95971BD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1270D596-CF21-499F-8138-662CBD438E7F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>
              <a:latin typeface="Times New Roman" panose="02020603050405020304" pitchFamily="18" charset="0"/>
              <a:cs typeface="Times New Roman" panose="02020603050405020304" pitchFamily="18" charset="0"/>
            </a:rPr>
            <a:t>Региональный координатор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>
              <a:latin typeface="Times New Roman" panose="02020603050405020304" pitchFamily="18" charset="0"/>
              <a:cs typeface="Times New Roman" panose="02020603050405020304" pitchFamily="18" charset="0"/>
            </a:rPr>
            <a:t>(сотрудник ОГКУ "ЦПН")</a:t>
          </a:r>
        </a:p>
      </dgm:t>
    </dgm:pt>
    <dgm:pt modelId="{96211B17-8468-4166-BFDE-C85687581D78}" type="parTrans" cxnId="{9AD359F0-008A-4A07-BC9C-547766201B62}">
      <dgm:prSet/>
      <dgm:spPr/>
      <dgm:t>
        <a:bodyPr/>
        <a:lstStyle/>
        <a:p>
          <a:endParaRPr lang="ru-RU"/>
        </a:p>
      </dgm:t>
    </dgm:pt>
    <dgm:pt modelId="{EE2BE461-41EC-405F-AA84-AEBD28225952}" type="sibTrans" cxnId="{9AD359F0-008A-4A07-BC9C-547766201B62}">
      <dgm:prSet/>
      <dgm:spPr/>
      <dgm:t>
        <a:bodyPr/>
        <a:lstStyle/>
        <a:p>
          <a:endParaRPr lang="ru-RU"/>
        </a:p>
      </dgm:t>
    </dgm:pt>
    <dgm:pt modelId="{922901CE-8E1A-499D-A2D1-78259F312627}" type="asst">
      <dgm:prSet phldrT="[Текст]" custT="1"/>
      <dgm:spPr/>
      <dgm:t>
        <a:bodyPr/>
        <a:lstStyle/>
        <a:p>
          <a:r>
            <a:rPr lang="ru-RU" sz="1400" b="1"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координатор</a:t>
          </a:r>
        </a:p>
      </dgm:t>
    </dgm:pt>
    <dgm:pt modelId="{04DBCAA7-C28A-4265-B662-6D8AD25F91E3}" type="parTrans" cxnId="{EA234282-1262-482F-87FB-452759B63822}">
      <dgm:prSet/>
      <dgm:spPr/>
      <dgm:t>
        <a:bodyPr/>
        <a:lstStyle/>
        <a:p>
          <a:endParaRPr lang="ru-RU"/>
        </a:p>
      </dgm:t>
    </dgm:pt>
    <dgm:pt modelId="{645BF641-B76B-4DA0-9EE4-D95CCDF442E5}" type="sibTrans" cxnId="{EA234282-1262-482F-87FB-452759B63822}">
      <dgm:prSet/>
      <dgm:spPr/>
      <dgm:t>
        <a:bodyPr/>
        <a:lstStyle/>
        <a:p>
          <a:endParaRPr lang="ru-RU"/>
        </a:p>
      </dgm:t>
    </dgm:pt>
    <dgm:pt modelId="{98DD67FA-40AB-49B5-BF22-22FE08EFA956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>
              <a:latin typeface="Times New Roman" panose="02020603050405020304" pitchFamily="18" charset="0"/>
              <a:cs typeface="Times New Roman" panose="02020603050405020304" pitchFamily="18" charset="0"/>
            </a:rPr>
            <a:t>Региональный специалист профилактики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>
              <a:latin typeface="Times New Roman" panose="02020603050405020304" pitchFamily="18" charset="0"/>
              <a:cs typeface="Times New Roman" panose="02020603050405020304" pitchFamily="18" charset="0"/>
            </a:rPr>
            <a:t>наркомании</a:t>
          </a:r>
        </a:p>
      </dgm:t>
    </dgm:pt>
    <dgm:pt modelId="{AC998A0E-8FBC-41F0-9708-9DE7F9C32252}" type="parTrans" cxnId="{F1F60238-8203-47FD-8F72-EAE7BD226BA2}">
      <dgm:prSet/>
      <dgm:spPr/>
      <dgm:t>
        <a:bodyPr/>
        <a:lstStyle/>
        <a:p>
          <a:endParaRPr lang="ru-RU"/>
        </a:p>
      </dgm:t>
    </dgm:pt>
    <dgm:pt modelId="{0DA83C16-9341-4F95-A15A-68E4F3D13AB3}" type="sibTrans" cxnId="{F1F60238-8203-47FD-8F72-EAE7BD226BA2}">
      <dgm:prSet/>
      <dgm:spPr/>
      <dgm:t>
        <a:bodyPr/>
        <a:lstStyle/>
        <a:p>
          <a:endParaRPr lang="ru-RU"/>
        </a:p>
      </dgm:t>
    </dgm:pt>
    <dgm:pt modelId="{9E0498F3-02BB-4953-B82F-EF97012EC43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>
              <a:latin typeface="Times New Roman" panose="02020603050405020304" pitchFamily="18" charset="0"/>
              <a:cs typeface="Times New Roman" panose="02020603050405020304" pitchFamily="18" charset="0"/>
            </a:rPr>
            <a:t>Кураторы кабинетов профилактики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>
              <a:latin typeface="Times New Roman" panose="02020603050405020304" pitchFamily="18" charset="0"/>
              <a:cs typeface="Times New Roman" panose="02020603050405020304" pitchFamily="18" charset="0"/>
            </a:rPr>
            <a:t>(вузы, ссузы при наличии)</a:t>
          </a:r>
        </a:p>
      </dgm:t>
    </dgm:pt>
    <dgm:pt modelId="{38D50E5D-EF3F-4793-AAF9-D402A9F28C74}" type="parTrans" cxnId="{EAE5EEF6-4F2A-445A-BBEF-64AE22160365}">
      <dgm:prSet/>
      <dgm:spPr/>
      <dgm:t>
        <a:bodyPr/>
        <a:lstStyle/>
        <a:p>
          <a:endParaRPr lang="ru-RU"/>
        </a:p>
      </dgm:t>
    </dgm:pt>
    <dgm:pt modelId="{7C7158D2-A572-4107-B18F-901D148D0301}" type="sibTrans" cxnId="{EAE5EEF6-4F2A-445A-BBEF-64AE22160365}">
      <dgm:prSet/>
      <dgm:spPr/>
      <dgm:t>
        <a:bodyPr/>
        <a:lstStyle/>
        <a:p>
          <a:endParaRPr lang="ru-RU"/>
        </a:p>
      </dgm:t>
    </dgm:pt>
    <dgm:pt modelId="{33AA5CC2-D747-438B-97BB-004B7C047589}">
      <dgm:prSet phldrT="[Текст]" custT="1"/>
      <dgm:spPr/>
      <dgm:t>
        <a:bodyPr/>
        <a:lstStyle/>
        <a:p>
          <a:r>
            <a:rPr lang="ru-RU" sz="1400" b="1">
              <a:latin typeface="Times New Roman" panose="02020603050405020304" pitchFamily="18" charset="0"/>
              <a:cs typeface="Times New Roman" panose="02020603050405020304" pitchFamily="18" charset="0"/>
            </a:rPr>
            <a:t>НКО</a:t>
          </a:r>
        </a:p>
        <a:p>
          <a:r>
            <a:rPr lang="ru-RU" sz="1400" b="1">
              <a:latin typeface="Times New Roman" panose="02020603050405020304" pitchFamily="18" charset="0"/>
              <a:cs typeface="Times New Roman" panose="02020603050405020304" pitchFamily="18" charset="0"/>
            </a:rPr>
            <a:t>(при наличии)</a:t>
          </a:r>
        </a:p>
      </dgm:t>
    </dgm:pt>
    <dgm:pt modelId="{FB93CF91-06B4-4F65-8DA3-0E6547F0F358}" type="parTrans" cxnId="{B6AB8046-D3E6-4FB1-893D-6EB444388DBA}">
      <dgm:prSet/>
      <dgm:spPr/>
      <dgm:t>
        <a:bodyPr/>
        <a:lstStyle/>
        <a:p>
          <a:endParaRPr lang="ru-RU"/>
        </a:p>
      </dgm:t>
    </dgm:pt>
    <dgm:pt modelId="{5C850C47-5863-47A1-A90E-6FD567B270A0}" type="sibTrans" cxnId="{B6AB8046-D3E6-4FB1-893D-6EB444388DBA}">
      <dgm:prSet/>
      <dgm:spPr/>
      <dgm:t>
        <a:bodyPr/>
        <a:lstStyle/>
        <a:p>
          <a:endParaRPr lang="ru-RU"/>
        </a:p>
      </dgm:t>
    </dgm:pt>
    <dgm:pt modelId="{FE171CB9-6720-45F3-ADFF-DBD7F7E5FAD5}" type="pres">
      <dgm:prSet presAssocID="{3C0E7C27-21F7-4DD2-B832-8FF6F95971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820E402-DAB4-4C92-84FC-25556F95C58F}" type="pres">
      <dgm:prSet presAssocID="{1270D596-CF21-499F-8138-662CBD438E7F}" presName="hierRoot1" presStyleCnt="0">
        <dgm:presLayoutVars>
          <dgm:hierBranch val="init"/>
        </dgm:presLayoutVars>
      </dgm:prSet>
      <dgm:spPr/>
    </dgm:pt>
    <dgm:pt modelId="{E3C26E90-9161-4AE0-9255-FA29E07BC943}" type="pres">
      <dgm:prSet presAssocID="{1270D596-CF21-499F-8138-662CBD438E7F}" presName="rootComposite1" presStyleCnt="0"/>
      <dgm:spPr/>
    </dgm:pt>
    <dgm:pt modelId="{E736A192-C4D0-49CA-8194-FFEEA35BD1E8}" type="pres">
      <dgm:prSet presAssocID="{1270D596-CF21-499F-8138-662CBD438E7F}" presName="rootText1" presStyleLbl="node0" presStyleIdx="0" presStyleCnt="1" custScaleX="1797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6DF567-33C0-4984-A4BE-3F7ED3073AF0}" type="pres">
      <dgm:prSet presAssocID="{1270D596-CF21-499F-8138-662CBD438E7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425117B-030F-4547-B619-3C2A84D366FD}" type="pres">
      <dgm:prSet presAssocID="{1270D596-CF21-499F-8138-662CBD438E7F}" presName="hierChild2" presStyleCnt="0"/>
      <dgm:spPr/>
    </dgm:pt>
    <dgm:pt modelId="{8F68A9CC-F697-428E-AF4C-015CE4B69E26}" type="pres">
      <dgm:prSet presAssocID="{AC998A0E-8FBC-41F0-9708-9DE7F9C32252}" presName="Name37" presStyleLbl="parChTrans1D2" presStyleIdx="0" presStyleCnt="4"/>
      <dgm:spPr/>
      <dgm:t>
        <a:bodyPr/>
        <a:lstStyle/>
        <a:p>
          <a:endParaRPr lang="ru-RU"/>
        </a:p>
      </dgm:t>
    </dgm:pt>
    <dgm:pt modelId="{9E2951FD-8C95-4865-8D91-61952035277F}" type="pres">
      <dgm:prSet presAssocID="{98DD67FA-40AB-49B5-BF22-22FE08EFA956}" presName="hierRoot2" presStyleCnt="0">
        <dgm:presLayoutVars>
          <dgm:hierBranch val="init"/>
        </dgm:presLayoutVars>
      </dgm:prSet>
      <dgm:spPr/>
    </dgm:pt>
    <dgm:pt modelId="{4E7F64EF-DA0C-440A-B4AE-F6066179C3B0}" type="pres">
      <dgm:prSet presAssocID="{98DD67FA-40AB-49B5-BF22-22FE08EFA956}" presName="rootComposite" presStyleCnt="0"/>
      <dgm:spPr/>
    </dgm:pt>
    <dgm:pt modelId="{F6A9626D-C357-4BDF-B26D-7B3E97288C82}" type="pres">
      <dgm:prSet presAssocID="{98DD67FA-40AB-49B5-BF22-22FE08EFA956}" presName="rootText" presStyleLbl="node2" presStyleIdx="0" presStyleCnt="3" custScaleX="133420" custScaleY="1445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979C79-DB79-4C8E-A3E6-0AC135387FEB}" type="pres">
      <dgm:prSet presAssocID="{98DD67FA-40AB-49B5-BF22-22FE08EFA956}" presName="rootConnector" presStyleLbl="node2" presStyleIdx="0" presStyleCnt="3"/>
      <dgm:spPr/>
      <dgm:t>
        <a:bodyPr/>
        <a:lstStyle/>
        <a:p>
          <a:endParaRPr lang="ru-RU"/>
        </a:p>
      </dgm:t>
    </dgm:pt>
    <dgm:pt modelId="{E25D761D-DA57-4EC2-84BE-2F0463CF21EF}" type="pres">
      <dgm:prSet presAssocID="{98DD67FA-40AB-49B5-BF22-22FE08EFA956}" presName="hierChild4" presStyleCnt="0"/>
      <dgm:spPr/>
    </dgm:pt>
    <dgm:pt modelId="{9E434F98-E291-435A-8388-5FA1BAE1D036}" type="pres">
      <dgm:prSet presAssocID="{98DD67FA-40AB-49B5-BF22-22FE08EFA956}" presName="hierChild5" presStyleCnt="0"/>
      <dgm:spPr/>
    </dgm:pt>
    <dgm:pt modelId="{90DE489C-5057-4CE4-A49C-D1A86CC62702}" type="pres">
      <dgm:prSet presAssocID="{38D50E5D-EF3F-4793-AAF9-D402A9F28C74}" presName="Name37" presStyleLbl="parChTrans1D2" presStyleIdx="1" presStyleCnt="4"/>
      <dgm:spPr/>
      <dgm:t>
        <a:bodyPr/>
        <a:lstStyle/>
        <a:p>
          <a:endParaRPr lang="ru-RU"/>
        </a:p>
      </dgm:t>
    </dgm:pt>
    <dgm:pt modelId="{304AF2D5-1B33-4415-952B-43A06EA03BA6}" type="pres">
      <dgm:prSet presAssocID="{9E0498F3-02BB-4953-B82F-EF97012EC43B}" presName="hierRoot2" presStyleCnt="0">
        <dgm:presLayoutVars>
          <dgm:hierBranch val="init"/>
        </dgm:presLayoutVars>
      </dgm:prSet>
      <dgm:spPr/>
    </dgm:pt>
    <dgm:pt modelId="{BB2E0565-C8C3-44C4-A5D6-3558062E6AAA}" type="pres">
      <dgm:prSet presAssocID="{9E0498F3-02BB-4953-B82F-EF97012EC43B}" presName="rootComposite" presStyleCnt="0"/>
      <dgm:spPr/>
    </dgm:pt>
    <dgm:pt modelId="{DA5D61BE-5DC9-413C-B223-C73F07910C60}" type="pres">
      <dgm:prSet presAssocID="{9E0498F3-02BB-4953-B82F-EF97012EC43B}" presName="rootText" presStyleLbl="node2" presStyleIdx="1" presStyleCnt="3" custScaleX="138954" custScaleY="144502" custLinFactNeighborX="707" custLinFactNeighborY="14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C9C0AC-F4BF-462C-A584-02F2EA3FE205}" type="pres">
      <dgm:prSet presAssocID="{9E0498F3-02BB-4953-B82F-EF97012EC43B}" presName="rootConnector" presStyleLbl="node2" presStyleIdx="1" presStyleCnt="3"/>
      <dgm:spPr/>
      <dgm:t>
        <a:bodyPr/>
        <a:lstStyle/>
        <a:p>
          <a:endParaRPr lang="ru-RU"/>
        </a:p>
      </dgm:t>
    </dgm:pt>
    <dgm:pt modelId="{6F3E9AD0-81A1-4DE8-A430-62BCA5DE8E7C}" type="pres">
      <dgm:prSet presAssocID="{9E0498F3-02BB-4953-B82F-EF97012EC43B}" presName="hierChild4" presStyleCnt="0"/>
      <dgm:spPr/>
    </dgm:pt>
    <dgm:pt modelId="{9DD947ED-3CE5-4916-B6EC-67234B55F1CB}" type="pres">
      <dgm:prSet presAssocID="{9E0498F3-02BB-4953-B82F-EF97012EC43B}" presName="hierChild5" presStyleCnt="0"/>
      <dgm:spPr/>
    </dgm:pt>
    <dgm:pt modelId="{3096E8FF-D9B0-4453-8F59-A0EDF6077B1F}" type="pres">
      <dgm:prSet presAssocID="{FB93CF91-06B4-4F65-8DA3-0E6547F0F358}" presName="Name37" presStyleLbl="parChTrans1D2" presStyleIdx="2" presStyleCnt="4"/>
      <dgm:spPr/>
      <dgm:t>
        <a:bodyPr/>
        <a:lstStyle/>
        <a:p>
          <a:endParaRPr lang="ru-RU"/>
        </a:p>
      </dgm:t>
    </dgm:pt>
    <dgm:pt modelId="{3E446981-4590-4930-BFD5-EED7D1CD9A35}" type="pres">
      <dgm:prSet presAssocID="{33AA5CC2-D747-438B-97BB-004B7C047589}" presName="hierRoot2" presStyleCnt="0">
        <dgm:presLayoutVars>
          <dgm:hierBranch val="init"/>
        </dgm:presLayoutVars>
      </dgm:prSet>
      <dgm:spPr/>
    </dgm:pt>
    <dgm:pt modelId="{A6996692-BF45-4957-A59D-1DF2AB46A13A}" type="pres">
      <dgm:prSet presAssocID="{33AA5CC2-D747-438B-97BB-004B7C047589}" presName="rootComposite" presStyleCnt="0"/>
      <dgm:spPr/>
    </dgm:pt>
    <dgm:pt modelId="{CB0247FF-38D1-4320-A7A8-2C0B2967B9E1}" type="pres">
      <dgm:prSet presAssocID="{33AA5CC2-D747-438B-97BB-004B7C047589}" presName="rootText" presStyleLbl="node2" presStyleIdx="2" presStyleCnt="3" custScaleY="1484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14EB7A-4D41-4790-A672-6B4C6FD4B6F2}" type="pres">
      <dgm:prSet presAssocID="{33AA5CC2-D747-438B-97BB-004B7C047589}" presName="rootConnector" presStyleLbl="node2" presStyleIdx="2" presStyleCnt="3"/>
      <dgm:spPr/>
      <dgm:t>
        <a:bodyPr/>
        <a:lstStyle/>
        <a:p>
          <a:endParaRPr lang="ru-RU"/>
        </a:p>
      </dgm:t>
    </dgm:pt>
    <dgm:pt modelId="{987DD840-CBEE-4DC0-9168-F33CAE80A9EE}" type="pres">
      <dgm:prSet presAssocID="{33AA5CC2-D747-438B-97BB-004B7C047589}" presName="hierChild4" presStyleCnt="0"/>
      <dgm:spPr/>
    </dgm:pt>
    <dgm:pt modelId="{AFD97EE9-E937-4D25-BB7D-40937D63D873}" type="pres">
      <dgm:prSet presAssocID="{33AA5CC2-D747-438B-97BB-004B7C047589}" presName="hierChild5" presStyleCnt="0"/>
      <dgm:spPr/>
    </dgm:pt>
    <dgm:pt modelId="{59BD237A-F2FD-46B9-9C67-AE4B66590DB9}" type="pres">
      <dgm:prSet presAssocID="{1270D596-CF21-499F-8138-662CBD438E7F}" presName="hierChild3" presStyleCnt="0"/>
      <dgm:spPr/>
    </dgm:pt>
    <dgm:pt modelId="{FE81EA0C-B01D-45F4-BA50-E70C404483C9}" type="pres">
      <dgm:prSet presAssocID="{04DBCAA7-C28A-4265-B662-6D8AD25F91E3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20BD4188-D632-4D64-B63B-80C9D0EF17B3}" type="pres">
      <dgm:prSet presAssocID="{922901CE-8E1A-499D-A2D1-78259F312627}" presName="hierRoot3" presStyleCnt="0">
        <dgm:presLayoutVars>
          <dgm:hierBranch val="init"/>
        </dgm:presLayoutVars>
      </dgm:prSet>
      <dgm:spPr/>
    </dgm:pt>
    <dgm:pt modelId="{D6FD2E9A-3815-4DBF-B7F7-3AE516AB362F}" type="pres">
      <dgm:prSet presAssocID="{922901CE-8E1A-499D-A2D1-78259F312627}" presName="rootComposite3" presStyleCnt="0"/>
      <dgm:spPr/>
    </dgm:pt>
    <dgm:pt modelId="{A96D5B93-99C7-4156-94FD-334E2B5DA623}" type="pres">
      <dgm:prSet presAssocID="{922901CE-8E1A-499D-A2D1-78259F312627}" presName="rootText3" presStyleLbl="asst1" presStyleIdx="0" presStyleCnt="1" custScaleX="120444" custLinFactNeighborX="20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566114-2FD4-41F3-9033-BC158135F574}" type="pres">
      <dgm:prSet presAssocID="{922901CE-8E1A-499D-A2D1-78259F312627}" presName="rootConnector3" presStyleLbl="asst1" presStyleIdx="0" presStyleCnt="1"/>
      <dgm:spPr/>
      <dgm:t>
        <a:bodyPr/>
        <a:lstStyle/>
        <a:p>
          <a:endParaRPr lang="ru-RU"/>
        </a:p>
      </dgm:t>
    </dgm:pt>
    <dgm:pt modelId="{E5D5BC06-C643-427F-9370-4208CA1764E5}" type="pres">
      <dgm:prSet presAssocID="{922901CE-8E1A-499D-A2D1-78259F312627}" presName="hierChild6" presStyleCnt="0"/>
      <dgm:spPr/>
    </dgm:pt>
    <dgm:pt modelId="{1235C30E-2F7C-4B08-B0D2-8AB620ADFD62}" type="pres">
      <dgm:prSet presAssocID="{922901CE-8E1A-499D-A2D1-78259F312627}" presName="hierChild7" presStyleCnt="0"/>
      <dgm:spPr/>
    </dgm:pt>
  </dgm:ptLst>
  <dgm:cxnLst>
    <dgm:cxn modelId="{9AD359F0-008A-4A07-BC9C-547766201B62}" srcId="{3C0E7C27-21F7-4DD2-B832-8FF6F95971BD}" destId="{1270D596-CF21-499F-8138-662CBD438E7F}" srcOrd="0" destOrd="0" parTransId="{96211B17-8468-4166-BFDE-C85687581D78}" sibTransId="{EE2BE461-41EC-405F-AA84-AEBD28225952}"/>
    <dgm:cxn modelId="{DD9943AE-EA81-42F9-86C5-4A5097136707}" type="presOf" srcId="{33AA5CC2-D747-438B-97BB-004B7C047589}" destId="{8414EB7A-4D41-4790-A672-6B4C6FD4B6F2}" srcOrd="1" destOrd="0" presId="urn:microsoft.com/office/officeart/2005/8/layout/orgChart1"/>
    <dgm:cxn modelId="{3199F200-1FA5-425F-95BF-43F2F9E0A615}" type="presOf" srcId="{38D50E5D-EF3F-4793-AAF9-D402A9F28C74}" destId="{90DE489C-5057-4CE4-A49C-D1A86CC62702}" srcOrd="0" destOrd="0" presId="urn:microsoft.com/office/officeart/2005/8/layout/orgChart1"/>
    <dgm:cxn modelId="{DF8A3BAA-D65E-4740-B43B-08C9A75ECEF5}" type="presOf" srcId="{9E0498F3-02BB-4953-B82F-EF97012EC43B}" destId="{DA5D61BE-5DC9-413C-B223-C73F07910C60}" srcOrd="0" destOrd="0" presId="urn:microsoft.com/office/officeart/2005/8/layout/orgChart1"/>
    <dgm:cxn modelId="{F1F60238-8203-47FD-8F72-EAE7BD226BA2}" srcId="{1270D596-CF21-499F-8138-662CBD438E7F}" destId="{98DD67FA-40AB-49B5-BF22-22FE08EFA956}" srcOrd="1" destOrd="0" parTransId="{AC998A0E-8FBC-41F0-9708-9DE7F9C32252}" sibTransId="{0DA83C16-9341-4F95-A15A-68E4F3D13AB3}"/>
    <dgm:cxn modelId="{8A0BD432-31E5-46D3-A771-AFBB6ABD5649}" type="presOf" srcId="{922901CE-8E1A-499D-A2D1-78259F312627}" destId="{A96D5B93-99C7-4156-94FD-334E2B5DA623}" srcOrd="0" destOrd="0" presId="urn:microsoft.com/office/officeart/2005/8/layout/orgChart1"/>
    <dgm:cxn modelId="{34D97A7E-2FB3-4F8A-AE8A-ECD96CB4B343}" type="presOf" srcId="{33AA5CC2-D747-438B-97BB-004B7C047589}" destId="{CB0247FF-38D1-4320-A7A8-2C0B2967B9E1}" srcOrd="0" destOrd="0" presId="urn:microsoft.com/office/officeart/2005/8/layout/orgChart1"/>
    <dgm:cxn modelId="{BD434F13-A946-494B-A544-066215232DC9}" type="presOf" srcId="{922901CE-8E1A-499D-A2D1-78259F312627}" destId="{19566114-2FD4-41F3-9033-BC158135F574}" srcOrd="1" destOrd="0" presId="urn:microsoft.com/office/officeart/2005/8/layout/orgChart1"/>
    <dgm:cxn modelId="{9E65EF5E-3400-4542-95BA-CB8DE9A70FE5}" type="presOf" srcId="{04DBCAA7-C28A-4265-B662-6D8AD25F91E3}" destId="{FE81EA0C-B01D-45F4-BA50-E70C404483C9}" srcOrd="0" destOrd="0" presId="urn:microsoft.com/office/officeart/2005/8/layout/orgChart1"/>
    <dgm:cxn modelId="{B6AB8046-D3E6-4FB1-893D-6EB444388DBA}" srcId="{1270D596-CF21-499F-8138-662CBD438E7F}" destId="{33AA5CC2-D747-438B-97BB-004B7C047589}" srcOrd="3" destOrd="0" parTransId="{FB93CF91-06B4-4F65-8DA3-0E6547F0F358}" sibTransId="{5C850C47-5863-47A1-A90E-6FD567B270A0}"/>
    <dgm:cxn modelId="{EAE5EEF6-4F2A-445A-BBEF-64AE22160365}" srcId="{1270D596-CF21-499F-8138-662CBD438E7F}" destId="{9E0498F3-02BB-4953-B82F-EF97012EC43B}" srcOrd="2" destOrd="0" parTransId="{38D50E5D-EF3F-4793-AAF9-D402A9F28C74}" sibTransId="{7C7158D2-A572-4107-B18F-901D148D0301}"/>
    <dgm:cxn modelId="{EA234282-1262-482F-87FB-452759B63822}" srcId="{1270D596-CF21-499F-8138-662CBD438E7F}" destId="{922901CE-8E1A-499D-A2D1-78259F312627}" srcOrd="0" destOrd="0" parTransId="{04DBCAA7-C28A-4265-B662-6D8AD25F91E3}" sibTransId="{645BF641-B76B-4DA0-9EE4-D95CCDF442E5}"/>
    <dgm:cxn modelId="{D9FEE277-AD46-408D-8A95-3D73649C55EB}" type="presOf" srcId="{3C0E7C27-21F7-4DD2-B832-8FF6F95971BD}" destId="{FE171CB9-6720-45F3-ADFF-DBD7F7E5FAD5}" srcOrd="0" destOrd="0" presId="urn:microsoft.com/office/officeart/2005/8/layout/orgChart1"/>
    <dgm:cxn modelId="{C6C28BB2-837A-458F-B396-7F95E4DDA300}" type="presOf" srcId="{9E0498F3-02BB-4953-B82F-EF97012EC43B}" destId="{53C9C0AC-F4BF-462C-A584-02F2EA3FE205}" srcOrd="1" destOrd="0" presId="urn:microsoft.com/office/officeart/2005/8/layout/orgChart1"/>
    <dgm:cxn modelId="{AE8FDA28-6CE2-4BC5-8584-6499FD6F1007}" type="presOf" srcId="{1270D596-CF21-499F-8138-662CBD438E7F}" destId="{CC6DF567-33C0-4984-A4BE-3F7ED3073AF0}" srcOrd="1" destOrd="0" presId="urn:microsoft.com/office/officeart/2005/8/layout/orgChart1"/>
    <dgm:cxn modelId="{8933A9A8-7633-4702-959A-5FFE8100AED9}" type="presOf" srcId="{FB93CF91-06B4-4F65-8DA3-0E6547F0F358}" destId="{3096E8FF-D9B0-4453-8F59-A0EDF6077B1F}" srcOrd="0" destOrd="0" presId="urn:microsoft.com/office/officeart/2005/8/layout/orgChart1"/>
    <dgm:cxn modelId="{DB035A5C-7138-4418-B435-91EBECD69AF9}" type="presOf" srcId="{98DD67FA-40AB-49B5-BF22-22FE08EFA956}" destId="{F6A9626D-C357-4BDF-B26D-7B3E97288C82}" srcOrd="0" destOrd="0" presId="urn:microsoft.com/office/officeart/2005/8/layout/orgChart1"/>
    <dgm:cxn modelId="{D8370005-BA31-40AF-996B-1BD246C0A415}" type="presOf" srcId="{1270D596-CF21-499F-8138-662CBD438E7F}" destId="{E736A192-C4D0-49CA-8194-FFEEA35BD1E8}" srcOrd="0" destOrd="0" presId="urn:microsoft.com/office/officeart/2005/8/layout/orgChart1"/>
    <dgm:cxn modelId="{D348A1D0-8CEB-48A6-8731-540713486188}" type="presOf" srcId="{AC998A0E-8FBC-41F0-9708-9DE7F9C32252}" destId="{8F68A9CC-F697-428E-AF4C-015CE4B69E26}" srcOrd="0" destOrd="0" presId="urn:microsoft.com/office/officeart/2005/8/layout/orgChart1"/>
    <dgm:cxn modelId="{89286FDD-F29B-4BF9-878B-D60AA98DEAFD}" type="presOf" srcId="{98DD67FA-40AB-49B5-BF22-22FE08EFA956}" destId="{60979C79-DB79-4C8E-A3E6-0AC135387FEB}" srcOrd="1" destOrd="0" presId="urn:microsoft.com/office/officeart/2005/8/layout/orgChart1"/>
    <dgm:cxn modelId="{A216FE5E-475D-497C-9AE5-98676AF2BFE0}" type="presParOf" srcId="{FE171CB9-6720-45F3-ADFF-DBD7F7E5FAD5}" destId="{7820E402-DAB4-4C92-84FC-25556F95C58F}" srcOrd="0" destOrd="0" presId="urn:microsoft.com/office/officeart/2005/8/layout/orgChart1"/>
    <dgm:cxn modelId="{6504EB99-F67C-499E-9124-498358D48D07}" type="presParOf" srcId="{7820E402-DAB4-4C92-84FC-25556F95C58F}" destId="{E3C26E90-9161-4AE0-9255-FA29E07BC943}" srcOrd="0" destOrd="0" presId="urn:microsoft.com/office/officeart/2005/8/layout/orgChart1"/>
    <dgm:cxn modelId="{FE3F9A85-9046-486B-8090-888A295F9EA8}" type="presParOf" srcId="{E3C26E90-9161-4AE0-9255-FA29E07BC943}" destId="{E736A192-C4D0-49CA-8194-FFEEA35BD1E8}" srcOrd="0" destOrd="0" presId="urn:microsoft.com/office/officeart/2005/8/layout/orgChart1"/>
    <dgm:cxn modelId="{7714C60B-197D-4C24-B782-69101F6CEF3C}" type="presParOf" srcId="{E3C26E90-9161-4AE0-9255-FA29E07BC943}" destId="{CC6DF567-33C0-4984-A4BE-3F7ED3073AF0}" srcOrd="1" destOrd="0" presId="urn:microsoft.com/office/officeart/2005/8/layout/orgChart1"/>
    <dgm:cxn modelId="{B5A34F78-2312-4110-8EAD-484B174E3A10}" type="presParOf" srcId="{7820E402-DAB4-4C92-84FC-25556F95C58F}" destId="{1425117B-030F-4547-B619-3C2A84D366FD}" srcOrd="1" destOrd="0" presId="urn:microsoft.com/office/officeart/2005/8/layout/orgChart1"/>
    <dgm:cxn modelId="{681A932D-6061-43D6-9754-D3E1AD08F974}" type="presParOf" srcId="{1425117B-030F-4547-B619-3C2A84D366FD}" destId="{8F68A9CC-F697-428E-AF4C-015CE4B69E26}" srcOrd="0" destOrd="0" presId="urn:microsoft.com/office/officeart/2005/8/layout/orgChart1"/>
    <dgm:cxn modelId="{8569D82A-E925-4773-96C3-E00B7A557C05}" type="presParOf" srcId="{1425117B-030F-4547-B619-3C2A84D366FD}" destId="{9E2951FD-8C95-4865-8D91-61952035277F}" srcOrd="1" destOrd="0" presId="urn:microsoft.com/office/officeart/2005/8/layout/orgChart1"/>
    <dgm:cxn modelId="{9E48A280-8100-459B-BB3D-0639E253E4DD}" type="presParOf" srcId="{9E2951FD-8C95-4865-8D91-61952035277F}" destId="{4E7F64EF-DA0C-440A-B4AE-F6066179C3B0}" srcOrd="0" destOrd="0" presId="urn:microsoft.com/office/officeart/2005/8/layout/orgChart1"/>
    <dgm:cxn modelId="{411327B1-42BC-4822-B933-3F1B5D09E94B}" type="presParOf" srcId="{4E7F64EF-DA0C-440A-B4AE-F6066179C3B0}" destId="{F6A9626D-C357-4BDF-B26D-7B3E97288C82}" srcOrd="0" destOrd="0" presId="urn:microsoft.com/office/officeart/2005/8/layout/orgChart1"/>
    <dgm:cxn modelId="{5E66AD58-13E2-4E28-A5A9-EAD331011284}" type="presParOf" srcId="{4E7F64EF-DA0C-440A-B4AE-F6066179C3B0}" destId="{60979C79-DB79-4C8E-A3E6-0AC135387FEB}" srcOrd="1" destOrd="0" presId="urn:microsoft.com/office/officeart/2005/8/layout/orgChart1"/>
    <dgm:cxn modelId="{BF10A985-C32B-4D1E-9473-B5E0B1B5AE15}" type="presParOf" srcId="{9E2951FD-8C95-4865-8D91-61952035277F}" destId="{E25D761D-DA57-4EC2-84BE-2F0463CF21EF}" srcOrd="1" destOrd="0" presId="urn:microsoft.com/office/officeart/2005/8/layout/orgChart1"/>
    <dgm:cxn modelId="{3EA4782A-A8FC-4FBC-AE55-6380C82961AF}" type="presParOf" srcId="{9E2951FD-8C95-4865-8D91-61952035277F}" destId="{9E434F98-E291-435A-8388-5FA1BAE1D036}" srcOrd="2" destOrd="0" presId="urn:microsoft.com/office/officeart/2005/8/layout/orgChart1"/>
    <dgm:cxn modelId="{312B0598-3CE7-42E0-9373-017FA321B36B}" type="presParOf" srcId="{1425117B-030F-4547-B619-3C2A84D366FD}" destId="{90DE489C-5057-4CE4-A49C-D1A86CC62702}" srcOrd="2" destOrd="0" presId="urn:microsoft.com/office/officeart/2005/8/layout/orgChart1"/>
    <dgm:cxn modelId="{1817AB4D-259F-4449-BC55-B42568AB785B}" type="presParOf" srcId="{1425117B-030F-4547-B619-3C2A84D366FD}" destId="{304AF2D5-1B33-4415-952B-43A06EA03BA6}" srcOrd="3" destOrd="0" presId="urn:microsoft.com/office/officeart/2005/8/layout/orgChart1"/>
    <dgm:cxn modelId="{4932DBCB-71EF-47E3-A7CE-CC284A3D041D}" type="presParOf" srcId="{304AF2D5-1B33-4415-952B-43A06EA03BA6}" destId="{BB2E0565-C8C3-44C4-A5D6-3558062E6AAA}" srcOrd="0" destOrd="0" presId="urn:microsoft.com/office/officeart/2005/8/layout/orgChart1"/>
    <dgm:cxn modelId="{008A55B4-64EE-438B-A9ED-FB82449696C3}" type="presParOf" srcId="{BB2E0565-C8C3-44C4-A5D6-3558062E6AAA}" destId="{DA5D61BE-5DC9-413C-B223-C73F07910C60}" srcOrd="0" destOrd="0" presId="urn:microsoft.com/office/officeart/2005/8/layout/orgChart1"/>
    <dgm:cxn modelId="{1D086344-27FB-4430-A5CC-9F56DB9168DF}" type="presParOf" srcId="{BB2E0565-C8C3-44C4-A5D6-3558062E6AAA}" destId="{53C9C0AC-F4BF-462C-A584-02F2EA3FE205}" srcOrd="1" destOrd="0" presId="urn:microsoft.com/office/officeart/2005/8/layout/orgChart1"/>
    <dgm:cxn modelId="{BEF35EA0-0D9A-44EB-B47A-CDD6B486BDF3}" type="presParOf" srcId="{304AF2D5-1B33-4415-952B-43A06EA03BA6}" destId="{6F3E9AD0-81A1-4DE8-A430-62BCA5DE8E7C}" srcOrd="1" destOrd="0" presId="urn:microsoft.com/office/officeart/2005/8/layout/orgChart1"/>
    <dgm:cxn modelId="{E5CD823B-BD25-45A7-A181-971C6599825E}" type="presParOf" srcId="{304AF2D5-1B33-4415-952B-43A06EA03BA6}" destId="{9DD947ED-3CE5-4916-B6EC-67234B55F1CB}" srcOrd="2" destOrd="0" presId="urn:microsoft.com/office/officeart/2005/8/layout/orgChart1"/>
    <dgm:cxn modelId="{30BD73BD-A863-4735-B019-FB2D79FE1859}" type="presParOf" srcId="{1425117B-030F-4547-B619-3C2A84D366FD}" destId="{3096E8FF-D9B0-4453-8F59-A0EDF6077B1F}" srcOrd="4" destOrd="0" presId="urn:microsoft.com/office/officeart/2005/8/layout/orgChart1"/>
    <dgm:cxn modelId="{34E84DF3-C813-4121-B0F3-3754AAEE3E69}" type="presParOf" srcId="{1425117B-030F-4547-B619-3C2A84D366FD}" destId="{3E446981-4590-4930-BFD5-EED7D1CD9A35}" srcOrd="5" destOrd="0" presId="urn:microsoft.com/office/officeart/2005/8/layout/orgChart1"/>
    <dgm:cxn modelId="{5FE5FC1F-9708-45B6-AC13-08E2E687187F}" type="presParOf" srcId="{3E446981-4590-4930-BFD5-EED7D1CD9A35}" destId="{A6996692-BF45-4957-A59D-1DF2AB46A13A}" srcOrd="0" destOrd="0" presId="urn:microsoft.com/office/officeart/2005/8/layout/orgChart1"/>
    <dgm:cxn modelId="{ADADAA97-11D0-44C0-8DC0-02D94E078552}" type="presParOf" srcId="{A6996692-BF45-4957-A59D-1DF2AB46A13A}" destId="{CB0247FF-38D1-4320-A7A8-2C0B2967B9E1}" srcOrd="0" destOrd="0" presId="urn:microsoft.com/office/officeart/2005/8/layout/orgChart1"/>
    <dgm:cxn modelId="{118E95A9-D47C-4705-808B-E764BD5866BD}" type="presParOf" srcId="{A6996692-BF45-4957-A59D-1DF2AB46A13A}" destId="{8414EB7A-4D41-4790-A672-6B4C6FD4B6F2}" srcOrd="1" destOrd="0" presId="urn:microsoft.com/office/officeart/2005/8/layout/orgChart1"/>
    <dgm:cxn modelId="{32A2E360-796C-49BE-BB32-DFE52783ED27}" type="presParOf" srcId="{3E446981-4590-4930-BFD5-EED7D1CD9A35}" destId="{987DD840-CBEE-4DC0-9168-F33CAE80A9EE}" srcOrd="1" destOrd="0" presId="urn:microsoft.com/office/officeart/2005/8/layout/orgChart1"/>
    <dgm:cxn modelId="{CBC5A123-845A-424C-BCEF-011EF36BF99B}" type="presParOf" srcId="{3E446981-4590-4930-BFD5-EED7D1CD9A35}" destId="{AFD97EE9-E937-4D25-BB7D-40937D63D873}" srcOrd="2" destOrd="0" presId="urn:microsoft.com/office/officeart/2005/8/layout/orgChart1"/>
    <dgm:cxn modelId="{B52B88A6-744E-458F-A4E5-E49F22717035}" type="presParOf" srcId="{7820E402-DAB4-4C92-84FC-25556F95C58F}" destId="{59BD237A-F2FD-46B9-9C67-AE4B66590DB9}" srcOrd="2" destOrd="0" presId="urn:microsoft.com/office/officeart/2005/8/layout/orgChart1"/>
    <dgm:cxn modelId="{1326A637-0E83-46DF-A6C8-50FB627EC682}" type="presParOf" srcId="{59BD237A-F2FD-46B9-9C67-AE4B66590DB9}" destId="{FE81EA0C-B01D-45F4-BA50-E70C404483C9}" srcOrd="0" destOrd="0" presId="urn:microsoft.com/office/officeart/2005/8/layout/orgChart1"/>
    <dgm:cxn modelId="{1782ECBE-B181-4DF1-BC32-5614E1C0D788}" type="presParOf" srcId="{59BD237A-F2FD-46B9-9C67-AE4B66590DB9}" destId="{20BD4188-D632-4D64-B63B-80C9D0EF17B3}" srcOrd="1" destOrd="0" presId="urn:microsoft.com/office/officeart/2005/8/layout/orgChart1"/>
    <dgm:cxn modelId="{6BA03107-1ED0-4907-9BDA-14DF274BEF28}" type="presParOf" srcId="{20BD4188-D632-4D64-B63B-80C9D0EF17B3}" destId="{D6FD2E9A-3815-4DBF-B7F7-3AE516AB362F}" srcOrd="0" destOrd="0" presId="urn:microsoft.com/office/officeart/2005/8/layout/orgChart1"/>
    <dgm:cxn modelId="{C588B524-E3CC-4476-8080-6BD3BA3B6093}" type="presParOf" srcId="{D6FD2E9A-3815-4DBF-B7F7-3AE516AB362F}" destId="{A96D5B93-99C7-4156-94FD-334E2B5DA623}" srcOrd="0" destOrd="0" presId="urn:microsoft.com/office/officeart/2005/8/layout/orgChart1"/>
    <dgm:cxn modelId="{5D2D6AAD-9EA6-4890-9A97-FC5C464BDA4B}" type="presParOf" srcId="{D6FD2E9A-3815-4DBF-B7F7-3AE516AB362F}" destId="{19566114-2FD4-41F3-9033-BC158135F574}" srcOrd="1" destOrd="0" presId="urn:microsoft.com/office/officeart/2005/8/layout/orgChart1"/>
    <dgm:cxn modelId="{84A0C49D-055D-4C02-B65F-46B945E98AE4}" type="presParOf" srcId="{20BD4188-D632-4D64-B63B-80C9D0EF17B3}" destId="{E5D5BC06-C643-427F-9370-4208CA1764E5}" srcOrd="1" destOrd="0" presId="urn:microsoft.com/office/officeart/2005/8/layout/orgChart1"/>
    <dgm:cxn modelId="{70967CF7-4252-4924-A83D-3DCE870D69BA}" type="presParOf" srcId="{20BD4188-D632-4D64-B63B-80C9D0EF17B3}" destId="{1235C30E-2F7C-4B08-B0D2-8AB620ADFD6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4A63C7-2AB5-4EC5-98E2-CB3677030365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8F6D128-58BA-4F24-9DAB-CE1B82A78ED0}">
      <dgm:prSet phldrT="[Текст]"/>
      <dgm:spPr/>
      <dgm:t>
        <a:bodyPr/>
        <a:lstStyle/>
        <a:p>
          <a:r>
            <a:rPr lang="ru-RU" dirty="0" smtClean="0"/>
            <a:t>Субъекты поддержки АВД</a:t>
          </a:r>
          <a:endParaRPr lang="ru-RU" dirty="0"/>
        </a:p>
      </dgm:t>
    </dgm:pt>
    <dgm:pt modelId="{EF397D94-5F75-462B-9A5B-A41C6B79B2DE}" type="parTrans" cxnId="{1A40F001-729F-478F-983E-52E83221C211}">
      <dgm:prSet/>
      <dgm:spPr/>
      <dgm:t>
        <a:bodyPr/>
        <a:lstStyle/>
        <a:p>
          <a:endParaRPr lang="ru-RU"/>
        </a:p>
      </dgm:t>
    </dgm:pt>
    <dgm:pt modelId="{EE3D8FC1-1532-41C7-9C4A-D453F96D6EB9}" type="sibTrans" cxnId="{1A40F001-729F-478F-983E-52E83221C211}">
      <dgm:prSet/>
      <dgm:spPr/>
      <dgm:t>
        <a:bodyPr/>
        <a:lstStyle/>
        <a:p>
          <a:endParaRPr lang="ru-RU"/>
        </a:p>
      </dgm:t>
    </dgm:pt>
    <dgm:pt modelId="{69B63A51-662B-42EA-BB88-2329D65CE295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Органы по делам молодежи </a:t>
          </a:r>
          <a:endParaRPr lang="ru-RU" sz="2000" dirty="0">
            <a:solidFill>
              <a:schemeClr val="tx1"/>
            </a:solidFill>
          </a:endParaRPr>
        </a:p>
      </dgm:t>
    </dgm:pt>
    <dgm:pt modelId="{4145B256-2DA7-4508-BD16-AACC74BEE2C9}" type="parTrans" cxnId="{DD38A02D-6BBA-4714-9D10-90A37910681A}">
      <dgm:prSet/>
      <dgm:spPr/>
      <dgm:t>
        <a:bodyPr/>
        <a:lstStyle/>
        <a:p>
          <a:endParaRPr lang="ru-RU"/>
        </a:p>
      </dgm:t>
    </dgm:pt>
    <dgm:pt modelId="{20B936DF-3170-4C38-937A-9A1AE907BC87}" type="sibTrans" cxnId="{DD38A02D-6BBA-4714-9D10-90A37910681A}">
      <dgm:prSet/>
      <dgm:spPr/>
      <dgm:t>
        <a:bodyPr/>
        <a:lstStyle/>
        <a:p>
          <a:endParaRPr lang="ru-RU"/>
        </a:p>
      </dgm:t>
    </dgm:pt>
    <dgm:pt modelId="{386083BF-4682-4E04-BAF9-30CF1CD2BD5F}">
      <dgm:prSet phldrT="[Текст]" custT="1"/>
      <dgm:spPr/>
      <dgm:t>
        <a:bodyPr/>
        <a:lstStyle/>
        <a:p>
          <a:r>
            <a:rPr lang="ru-RU" sz="1400" dirty="0" smtClean="0"/>
            <a:t>Некоммерческие организации</a:t>
          </a:r>
          <a:endParaRPr lang="ru-RU" sz="1400" dirty="0"/>
        </a:p>
      </dgm:t>
    </dgm:pt>
    <dgm:pt modelId="{05C4F63E-5EB8-456C-9BF4-9D53FAA85535}" type="parTrans" cxnId="{FE15F25F-2369-4884-90B9-0D7197A6AE68}">
      <dgm:prSet/>
      <dgm:spPr/>
      <dgm:t>
        <a:bodyPr/>
        <a:lstStyle/>
        <a:p>
          <a:endParaRPr lang="ru-RU"/>
        </a:p>
      </dgm:t>
    </dgm:pt>
    <dgm:pt modelId="{7FEC0B98-6C30-4058-B117-3E828307A1E5}" type="sibTrans" cxnId="{FE15F25F-2369-4884-90B9-0D7197A6AE68}">
      <dgm:prSet/>
      <dgm:spPr/>
      <dgm:t>
        <a:bodyPr/>
        <a:lstStyle/>
        <a:p>
          <a:endParaRPr lang="ru-RU"/>
        </a:p>
      </dgm:t>
    </dgm:pt>
    <dgm:pt modelId="{90FD25A5-2E38-4731-902F-2A44345C1907}">
      <dgm:prSet phldrT="[Текст]" custT="1"/>
      <dgm:spPr/>
      <dgm:t>
        <a:bodyPr/>
        <a:lstStyle/>
        <a:p>
          <a:r>
            <a:rPr lang="ru-RU" sz="1400" dirty="0" smtClean="0"/>
            <a:t> </a:t>
          </a:r>
          <a:r>
            <a:rPr lang="ru-RU" sz="1800" dirty="0" smtClean="0"/>
            <a:t>Органы в сфере образования</a:t>
          </a:r>
          <a:endParaRPr lang="ru-RU" sz="1800" dirty="0"/>
        </a:p>
      </dgm:t>
    </dgm:pt>
    <dgm:pt modelId="{B23BEDCA-6A09-42F0-8C05-698A41C9F3B8}" type="parTrans" cxnId="{947C76AA-7151-4391-BB95-829CD09F22DE}">
      <dgm:prSet/>
      <dgm:spPr/>
      <dgm:t>
        <a:bodyPr/>
        <a:lstStyle/>
        <a:p>
          <a:endParaRPr lang="ru-RU"/>
        </a:p>
      </dgm:t>
    </dgm:pt>
    <dgm:pt modelId="{FF719C28-B440-4E32-990D-63762A118A91}" type="sibTrans" cxnId="{947C76AA-7151-4391-BB95-829CD09F22DE}">
      <dgm:prSet/>
      <dgm:spPr/>
      <dgm:t>
        <a:bodyPr/>
        <a:lstStyle/>
        <a:p>
          <a:endParaRPr lang="ru-RU"/>
        </a:p>
      </dgm:t>
    </dgm:pt>
    <dgm:pt modelId="{E25530ED-0D51-45A5-88E0-FFF509330E1E}" type="pres">
      <dgm:prSet presAssocID="{3D4A63C7-2AB5-4EC5-98E2-CB367703036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009CFE-3AB4-4BF3-A822-8BAEEE65F60C}" type="pres">
      <dgm:prSet presAssocID="{E8F6D128-58BA-4F24-9DAB-CE1B82A78ED0}" presName="centerShape" presStyleLbl="node0" presStyleIdx="0" presStyleCnt="1" custScaleX="171731" custScaleY="171731"/>
      <dgm:spPr/>
      <dgm:t>
        <a:bodyPr/>
        <a:lstStyle/>
        <a:p>
          <a:endParaRPr lang="ru-RU"/>
        </a:p>
      </dgm:t>
    </dgm:pt>
    <dgm:pt modelId="{A921A8D6-FFDE-45A1-A158-525871BFC5CA}" type="pres">
      <dgm:prSet presAssocID="{4145B256-2DA7-4508-BD16-AACC74BEE2C9}" presName="Name9" presStyleLbl="parChTrans1D2" presStyleIdx="0" presStyleCnt="3"/>
      <dgm:spPr/>
      <dgm:t>
        <a:bodyPr/>
        <a:lstStyle/>
        <a:p>
          <a:endParaRPr lang="ru-RU"/>
        </a:p>
      </dgm:t>
    </dgm:pt>
    <dgm:pt modelId="{4EB9B6FF-A568-457E-9170-64361FA757EE}" type="pres">
      <dgm:prSet presAssocID="{4145B256-2DA7-4508-BD16-AACC74BEE2C9}" presName="connTx" presStyleLbl="parChTrans1D2" presStyleIdx="0" presStyleCnt="3"/>
      <dgm:spPr/>
      <dgm:t>
        <a:bodyPr/>
        <a:lstStyle/>
        <a:p>
          <a:endParaRPr lang="ru-RU"/>
        </a:p>
      </dgm:t>
    </dgm:pt>
    <dgm:pt modelId="{2610CC50-3C6B-404B-946F-7872CCE6F2B4}" type="pres">
      <dgm:prSet presAssocID="{69B63A51-662B-42EA-BB88-2329D65CE295}" presName="node" presStyleLbl="node1" presStyleIdx="0" presStyleCnt="3" custScaleX="140413" custScaleY="1404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1A03ED-AE05-42A8-AECE-BB39F8A54AE1}" type="pres">
      <dgm:prSet presAssocID="{05C4F63E-5EB8-456C-9BF4-9D53FAA85535}" presName="Name9" presStyleLbl="parChTrans1D2" presStyleIdx="1" presStyleCnt="3"/>
      <dgm:spPr/>
      <dgm:t>
        <a:bodyPr/>
        <a:lstStyle/>
        <a:p>
          <a:endParaRPr lang="ru-RU"/>
        </a:p>
      </dgm:t>
    </dgm:pt>
    <dgm:pt modelId="{19976DAF-8D19-4033-9A4E-39048D51B814}" type="pres">
      <dgm:prSet presAssocID="{05C4F63E-5EB8-456C-9BF4-9D53FAA85535}" presName="connTx" presStyleLbl="parChTrans1D2" presStyleIdx="1" presStyleCnt="3"/>
      <dgm:spPr/>
      <dgm:t>
        <a:bodyPr/>
        <a:lstStyle/>
        <a:p>
          <a:endParaRPr lang="ru-RU"/>
        </a:p>
      </dgm:t>
    </dgm:pt>
    <dgm:pt modelId="{6F4D8EF9-8FE3-449A-BA05-133EDF7F7285}" type="pres">
      <dgm:prSet presAssocID="{386083BF-4682-4E04-BAF9-30CF1CD2BD5F}" presName="node" presStyleLbl="node1" presStyleIdx="1" presStyleCnt="3" custScaleX="141388" custScaleY="1413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EB8F92-EFD2-4DFC-BAEF-EFB585CAE2F2}" type="pres">
      <dgm:prSet presAssocID="{B23BEDCA-6A09-42F0-8C05-698A41C9F3B8}" presName="Name9" presStyleLbl="parChTrans1D2" presStyleIdx="2" presStyleCnt="3"/>
      <dgm:spPr/>
      <dgm:t>
        <a:bodyPr/>
        <a:lstStyle/>
        <a:p>
          <a:endParaRPr lang="ru-RU"/>
        </a:p>
      </dgm:t>
    </dgm:pt>
    <dgm:pt modelId="{EF182526-DA5C-4335-B534-B82F5F6D6195}" type="pres">
      <dgm:prSet presAssocID="{B23BEDCA-6A09-42F0-8C05-698A41C9F3B8}" presName="connTx" presStyleLbl="parChTrans1D2" presStyleIdx="2" presStyleCnt="3"/>
      <dgm:spPr/>
      <dgm:t>
        <a:bodyPr/>
        <a:lstStyle/>
        <a:p>
          <a:endParaRPr lang="ru-RU"/>
        </a:p>
      </dgm:t>
    </dgm:pt>
    <dgm:pt modelId="{5B1AD1C4-04F6-4F12-93D7-742F3722DE2A}" type="pres">
      <dgm:prSet presAssocID="{90FD25A5-2E38-4731-902F-2A44345C1907}" presName="node" presStyleLbl="node1" presStyleIdx="2" presStyleCnt="3" custScaleX="137930" custScaleY="1379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82374E-ADD7-49F2-BB5B-6FA63D9F2F0A}" type="presOf" srcId="{4145B256-2DA7-4508-BD16-AACC74BEE2C9}" destId="{A921A8D6-FFDE-45A1-A158-525871BFC5CA}" srcOrd="0" destOrd="0" presId="urn:microsoft.com/office/officeart/2005/8/layout/radial1"/>
    <dgm:cxn modelId="{170A7201-5FC3-4BD5-BDE9-C4BF3C77C37D}" type="presOf" srcId="{E8F6D128-58BA-4F24-9DAB-CE1B82A78ED0}" destId="{4D009CFE-3AB4-4BF3-A822-8BAEEE65F60C}" srcOrd="0" destOrd="0" presId="urn:microsoft.com/office/officeart/2005/8/layout/radial1"/>
    <dgm:cxn modelId="{151AC17B-9B91-4BFA-9BED-1592F9CB680E}" type="presOf" srcId="{B23BEDCA-6A09-42F0-8C05-698A41C9F3B8}" destId="{EF182526-DA5C-4335-B534-B82F5F6D6195}" srcOrd="1" destOrd="0" presId="urn:microsoft.com/office/officeart/2005/8/layout/radial1"/>
    <dgm:cxn modelId="{9C72065D-22AB-4E7C-82A3-9D8D637E49BA}" type="presOf" srcId="{3D4A63C7-2AB5-4EC5-98E2-CB3677030365}" destId="{E25530ED-0D51-45A5-88E0-FFF509330E1E}" srcOrd="0" destOrd="0" presId="urn:microsoft.com/office/officeart/2005/8/layout/radial1"/>
    <dgm:cxn modelId="{947C76AA-7151-4391-BB95-829CD09F22DE}" srcId="{E8F6D128-58BA-4F24-9DAB-CE1B82A78ED0}" destId="{90FD25A5-2E38-4731-902F-2A44345C1907}" srcOrd="2" destOrd="0" parTransId="{B23BEDCA-6A09-42F0-8C05-698A41C9F3B8}" sibTransId="{FF719C28-B440-4E32-990D-63762A118A91}"/>
    <dgm:cxn modelId="{FE15F25F-2369-4884-90B9-0D7197A6AE68}" srcId="{E8F6D128-58BA-4F24-9DAB-CE1B82A78ED0}" destId="{386083BF-4682-4E04-BAF9-30CF1CD2BD5F}" srcOrd="1" destOrd="0" parTransId="{05C4F63E-5EB8-456C-9BF4-9D53FAA85535}" sibTransId="{7FEC0B98-6C30-4058-B117-3E828307A1E5}"/>
    <dgm:cxn modelId="{17D74A3D-4C3B-4A7A-978A-248C594C0296}" type="presOf" srcId="{05C4F63E-5EB8-456C-9BF4-9D53FAA85535}" destId="{19976DAF-8D19-4033-9A4E-39048D51B814}" srcOrd="1" destOrd="0" presId="urn:microsoft.com/office/officeart/2005/8/layout/radial1"/>
    <dgm:cxn modelId="{DD38A02D-6BBA-4714-9D10-90A37910681A}" srcId="{E8F6D128-58BA-4F24-9DAB-CE1B82A78ED0}" destId="{69B63A51-662B-42EA-BB88-2329D65CE295}" srcOrd="0" destOrd="0" parTransId="{4145B256-2DA7-4508-BD16-AACC74BEE2C9}" sibTransId="{20B936DF-3170-4C38-937A-9A1AE907BC87}"/>
    <dgm:cxn modelId="{45CF6AE1-A37B-4AA6-9345-A5DBB430DDA7}" type="presOf" srcId="{69B63A51-662B-42EA-BB88-2329D65CE295}" destId="{2610CC50-3C6B-404B-946F-7872CCE6F2B4}" srcOrd="0" destOrd="0" presId="urn:microsoft.com/office/officeart/2005/8/layout/radial1"/>
    <dgm:cxn modelId="{E5CC5004-57C3-4011-9055-2371F2C353FB}" type="presOf" srcId="{05C4F63E-5EB8-456C-9BF4-9D53FAA85535}" destId="{7F1A03ED-AE05-42A8-AECE-BB39F8A54AE1}" srcOrd="0" destOrd="0" presId="urn:microsoft.com/office/officeart/2005/8/layout/radial1"/>
    <dgm:cxn modelId="{23A9FB34-EAC8-4ECB-9674-CB75F27AF086}" type="presOf" srcId="{90FD25A5-2E38-4731-902F-2A44345C1907}" destId="{5B1AD1C4-04F6-4F12-93D7-742F3722DE2A}" srcOrd="0" destOrd="0" presId="urn:microsoft.com/office/officeart/2005/8/layout/radial1"/>
    <dgm:cxn modelId="{45E61A69-03F2-41D6-B2B4-C5A538A8C28F}" type="presOf" srcId="{386083BF-4682-4E04-BAF9-30CF1CD2BD5F}" destId="{6F4D8EF9-8FE3-449A-BA05-133EDF7F7285}" srcOrd="0" destOrd="0" presId="urn:microsoft.com/office/officeart/2005/8/layout/radial1"/>
    <dgm:cxn modelId="{738E9C90-2D4B-4483-A379-58B80274898A}" type="presOf" srcId="{4145B256-2DA7-4508-BD16-AACC74BEE2C9}" destId="{4EB9B6FF-A568-457E-9170-64361FA757EE}" srcOrd="1" destOrd="0" presId="urn:microsoft.com/office/officeart/2005/8/layout/radial1"/>
    <dgm:cxn modelId="{9CA84211-3D6A-4112-BED9-1370892ED33E}" type="presOf" srcId="{B23BEDCA-6A09-42F0-8C05-698A41C9F3B8}" destId="{2EEB8F92-EFD2-4DFC-BAEF-EFB585CAE2F2}" srcOrd="0" destOrd="0" presId="urn:microsoft.com/office/officeart/2005/8/layout/radial1"/>
    <dgm:cxn modelId="{1A40F001-729F-478F-983E-52E83221C211}" srcId="{3D4A63C7-2AB5-4EC5-98E2-CB3677030365}" destId="{E8F6D128-58BA-4F24-9DAB-CE1B82A78ED0}" srcOrd="0" destOrd="0" parTransId="{EF397D94-5F75-462B-9A5B-A41C6B79B2DE}" sibTransId="{EE3D8FC1-1532-41C7-9C4A-D453F96D6EB9}"/>
    <dgm:cxn modelId="{CFF9D493-6ED9-4AA5-8A05-FE04C90E85E7}" type="presParOf" srcId="{E25530ED-0D51-45A5-88E0-FFF509330E1E}" destId="{4D009CFE-3AB4-4BF3-A822-8BAEEE65F60C}" srcOrd="0" destOrd="0" presId="urn:microsoft.com/office/officeart/2005/8/layout/radial1"/>
    <dgm:cxn modelId="{DEDEF2D0-6530-46C7-9EE7-2EE1977A733B}" type="presParOf" srcId="{E25530ED-0D51-45A5-88E0-FFF509330E1E}" destId="{A921A8D6-FFDE-45A1-A158-525871BFC5CA}" srcOrd="1" destOrd="0" presId="urn:microsoft.com/office/officeart/2005/8/layout/radial1"/>
    <dgm:cxn modelId="{F94C4326-B59B-42D2-8119-664F7CDFF720}" type="presParOf" srcId="{A921A8D6-FFDE-45A1-A158-525871BFC5CA}" destId="{4EB9B6FF-A568-457E-9170-64361FA757EE}" srcOrd="0" destOrd="0" presId="urn:microsoft.com/office/officeart/2005/8/layout/radial1"/>
    <dgm:cxn modelId="{5777B5A6-2D92-47FE-90E2-A4D8104450F0}" type="presParOf" srcId="{E25530ED-0D51-45A5-88E0-FFF509330E1E}" destId="{2610CC50-3C6B-404B-946F-7872CCE6F2B4}" srcOrd="2" destOrd="0" presId="urn:microsoft.com/office/officeart/2005/8/layout/radial1"/>
    <dgm:cxn modelId="{191CA615-E557-4ABB-8D53-2EBDD579FB4F}" type="presParOf" srcId="{E25530ED-0D51-45A5-88E0-FFF509330E1E}" destId="{7F1A03ED-AE05-42A8-AECE-BB39F8A54AE1}" srcOrd="3" destOrd="0" presId="urn:microsoft.com/office/officeart/2005/8/layout/radial1"/>
    <dgm:cxn modelId="{F7C0AC04-C44C-4A6E-B90E-A2CDC7131639}" type="presParOf" srcId="{7F1A03ED-AE05-42A8-AECE-BB39F8A54AE1}" destId="{19976DAF-8D19-4033-9A4E-39048D51B814}" srcOrd="0" destOrd="0" presId="urn:microsoft.com/office/officeart/2005/8/layout/radial1"/>
    <dgm:cxn modelId="{2DD4E35A-2A4B-48D3-95E5-3F2AED763E02}" type="presParOf" srcId="{E25530ED-0D51-45A5-88E0-FFF509330E1E}" destId="{6F4D8EF9-8FE3-449A-BA05-133EDF7F7285}" srcOrd="4" destOrd="0" presId="urn:microsoft.com/office/officeart/2005/8/layout/radial1"/>
    <dgm:cxn modelId="{A158747A-0ABF-425F-B842-31B935A81A07}" type="presParOf" srcId="{E25530ED-0D51-45A5-88E0-FFF509330E1E}" destId="{2EEB8F92-EFD2-4DFC-BAEF-EFB585CAE2F2}" srcOrd="5" destOrd="0" presId="urn:microsoft.com/office/officeart/2005/8/layout/radial1"/>
    <dgm:cxn modelId="{084F2630-88EE-467C-8999-A3ED3776468F}" type="presParOf" srcId="{2EEB8F92-EFD2-4DFC-BAEF-EFB585CAE2F2}" destId="{EF182526-DA5C-4335-B534-B82F5F6D6195}" srcOrd="0" destOrd="0" presId="urn:microsoft.com/office/officeart/2005/8/layout/radial1"/>
    <dgm:cxn modelId="{F78F720A-B14C-410F-ACB4-73CCB88867BE}" type="presParOf" srcId="{E25530ED-0D51-45A5-88E0-FFF509330E1E}" destId="{5B1AD1C4-04F6-4F12-93D7-742F3722DE2A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A4D6F3-2588-4B57-8F06-2EAE5F672DC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A768BB-BC6E-4305-B162-924A6EF400E7}">
      <dgm:prSet phldrT="[Текст]" custT="1"/>
      <dgm:spPr/>
      <dgm:t>
        <a:bodyPr/>
        <a:lstStyle/>
        <a:p>
          <a:pPr algn="just"/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Организационно-методическое сопровождение деятельности антинаркотического движения»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7C33F0-7AF8-466A-9B8B-34DF2C0C0AB9}" type="parTrans" cxnId="{400C2019-9250-4C1C-BBD8-73B0F4E67472}">
      <dgm:prSet/>
      <dgm:spPr/>
      <dgm:t>
        <a:bodyPr/>
        <a:lstStyle/>
        <a:p>
          <a:endParaRPr lang="ru-RU"/>
        </a:p>
      </dgm:t>
    </dgm:pt>
    <dgm:pt modelId="{586654F0-8131-4FA6-A390-74704C74F80F}" type="sibTrans" cxnId="{400C2019-9250-4C1C-BBD8-73B0F4E67472}">
      <dgm:prSet/>
      <dgm:spPr/>
      <dgm:t>
        <a:bodyPr/>
        <a:lstStyle/>
        <a:p>
          <a:endParaRPr lang="ru-RU"/>
        </a:p>
      </dgm:t>
    </dgm:pt>
    <dgm:pt modelId="{FAAC35F4-1ABE-4EF4-9714-9CD991B5C8E1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«Подготовка и обучение добровольцев (волонтеров)»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70A9DF-7AF8-4AB1-BBD4-8B3E2F3935A7}" type="parTrans" cxnId="{BFABC3A3-FBE0-4382-8910-192F5EFC8CE6}">
      <dgm:prSet/>
      <dgm:spPr/>
      <dgm:t>
        <a:bodyPr/>
        <a:lstStyle/>
        <a:p>
          <a:endParaRPr lang="ru-RU"/>
        </a:p>
      </dgm:t>
    </dgm:pt>
    <dgm:pt modelId="{90AC70A0-F162-443C-894A-BDF21251E76C}" type="sibTrans" cxnId="{BFABC3A3-FBE0-4382-8910-192F5EFC8CE6}">
      <dgm:prSet/>
      <dgm:spPr/>
      <dgm:t>
        <a:bodyPr/>
        <a:lstStyle/>
        <a:p>
          <a:endParaRPr lang="ru-RU"/>
        </a:p>
      </dgm:t>
    </dgm:pt>
    <dgm:pt modelId="{56DA870E-DCC0-47FF-B215-69DAFEF71B22}">
      <dgm:prSet phldrT="[Текст]"/>
      <dgm:spPr/>
      <dgm:t>
        <a:bodyPr/>
        <a:lstStyle/>
        <a:p>
          <a:pPr algn="just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и реализация социальных проектов, направленных на профилактику незаконного потребления наркотических средств и психотропных веществ, наркомании и других социально-негативных явлений, пропаганду здорового образа жизни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5A047F-9D99-4A29-92DB-1A82050333DD}" type="parTrans" cxnId="{63641063-05AB-41EA-9ABD-E04A2D3A72DB}">
      <dgm:prSet/>
      <dgm:spPr/>
      <dgm:t>
        <a:bodyPr/>
        <a:lstStyle/>
        <a:p>
          <a:endParaRPr lang="ru-RU"/>
        </a:p>
      </dgm:t>
    </dgm:pt>
    <dgm:pt modelId="{599CAFD9-BC7B-42CC-85E4-F6DF47FB3C08}" type="sibTrans" cxnId="{63641063-05AB-41EA-9ABD-E04A2D3A72DB}">
      <dgm:prSet/>
      <dgm:spPr/>
      <dgm:t>
        <a:bodyPr/>
        <a:lstStyle/>
        <a:p>
          <a:endParaRPr lang="ru-RU"/>
        </a:p>
      </dgm:t>
    </dgm:pt>
    <dgm:pt modelId="{D5D85AA4-CEB7-47D5-87DD-E6DA2DA41C7B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«Формирование в обществе негативного отношения к незаконному употреблению и распространению наркотических средств и психотропных веществ»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12BCFA-CB4B-4184-A6F6-181A35DADFB8}" type="parTrans" cxnId="{D024345E-2069-4001-A104-7DF7FC8911F2}">
      <dgm:prSet/>
      <dgm:spPr/>
      <dgm:t>
        <a:bodyPr/>
        <a:lstStyle/>
        <a:p>
          <a:endParaRPr lang="ru-RU"/>
        </a:p>
      </dgm:t>
    </dgm:pt>
    <dgm:pt modelId="{CA032CA4-9964-4CB6-BDF8-6A82506E74AC}" type="sibTrans" cxnId="{D024345E-2069-4001-A104-7DF7FC8911F2}">
      <dgm:prSet/>
      <dgm:spPr/>
      <dgm:t>
        <a:bodyPr/>
        <a:lstStyle/>
        <a:p>
          <a:endParaRPr lang="ru-RU"/>
        </a:p>
      </dgm:t>
    </dgm:pt>
    <dgm:pt modelId="{A59210D3-E274-42D7-A84B-EA7D58BE7A0D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«Противодействие распространению наркомании»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AC9CD2-01D0-47CD-B45F-E9CAA8666731}" type="parTrans" cxnId="{B947F9CA-087C-44B4-963B-D5FFAB272ADE}">
      <dgm:prSet/>
      <dgm:spPr/>
      <dgm:t>
        <a:bodyPr/>
        <a:lstStyle/>
        <a:p>
          <a:endParaRPr lang="ru-RU"/>
        </a:p>
      </dgm:t>
    </dgm:pt>
    <dgm:pt modelId="{9225F01F-AEE2-48C2-A191-5C71C3090C5D}" type="sibTrans" cxnId="{B947F9CA-087C-44B4-963B-D5FFAB272ADE}">
      <dgm:prSet/>
      <dgm:spPr/>
      <dgm:t>
        <a:bodyPr/>
        <a:lstStyle/>
        <a:p>
          <a:endParaRPr lang="ru-RU"/>
        </a:p>
      </dgm:t>
    </dgm:pt>
    <dgm:pt modelId="{1BAF0ECB-0BD6-408E-8277-818591D8F821}" type="pres">
      <dgm:prSet presAssocID="{E0A4D6F3-2588-4B57-8F06-2EAE5F672DC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9CAC0E-9D7A-4B59-BD2C-7CB6383DF5F6}" type="pres">
      <dgm:prSet presAssocID="{73A768BB-BC6E-4305-B162-924A6EF400E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7BAC1-9099-41C7-A4B6-134657C18A80}" type="pres">
      <dgm:prSet presAssocID="{73A768BB-BC6E-4305-B162-924A6EF400E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F68AFF-A4F2-47BD-978E-A1A7A20AEB76}" type="pres">
      <dgm:prSet presAssocID="{56DA870E-DCC0-47FF-B215-69DAFEF71B2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FBEA9E-EAC4-4569-A65F-2D307B2990B5}" type="pres">
      <dgm:prSet presAssocID="{56DA870E-DCC0-47FF-B215-69DAFEF71B2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C24C68-1D29-473A-BBEB-A64940CAFFB6}" type="pres">
      <dgm:prSet presAssocID="{A59210D3-E274-42D7-A84B-EA7D58BE7A0D}" presName="parentText" presStyleLbl="node1" presStyleIdx="2" presStyleCnt="3" custLinFactNeighborX="-387" custLinFactNeighborY="50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90DEED-2FE0-496A-913D-80B8536C479E}" type="presOf" srcId="{D5D85AA4-CEB7-47D5-87DD-E6DA2DA41C7B}" destId="{89FBEA9E-EAC4-4569-A65F-2D307B2990B5}" srcOrd="0" destOrd="0" presId="urn:microsoft.com/office/officeart/2005/8/layout/vList2"/>
    <dgm:cxn modelId="{18B15DC9-C464-4D7F-90CC-60D1FA27C49D}" type="presOf" srcId="{56DA870E-DCC0-47FF-B215-69DAFEF71B22}" destId="{E3F68AFF-A4F2-47BD-978E-A1A7A20AEB76}" srcOrd="0" destOrd="0" presId="urn:microsoft.com/office/officeart/2005/8/layout/vList2"/>
    <dgm:cxn modelId="{63641063-05AB-41EA-9ABD-E04A2D3A72DB}" srcId="{E0A4D6F3-2588-4B57-8F06-2EAE5F672DCF}" destId="{56DA870E-DCC0-47FF-B215-69DAFEF71B22}" srcOrd="1" destOrd="0" parTransId="{795A047F-9D99-4A29-92DB-1A82050333DD}" sibTransId="{599CAFD9-BC7B-42CC-85E4-F6DF47FB3C08}"/>
    <dgm:cxn modelId="{BFABC3A3-FBE0-4382-8910-192F5EFC8CE6}" srcId="{73A768BB-BC6E-4305-B162-924A6EF400E7}" destId="{FAAC35F4-1ABE-4EF4-9714-9CD991B5C8E1}" srcOrd="0" destOrd="0" parTransId="{BB70A9DF-7AF8-4AB1-BBD4-8B3E2F3935A7}" sibTransId="{90AC70A0-F162-443C-894A-BDF21251E76C}"/>
    <dgm:cxn modelId="{E373F39D-1905-4E58-A501-141090275C41}" type="presOf" srcId="{FAAC35F4-1ABE-4EF4-9714-9CD991B5C8E1}" destId="{C147BAC1-9099-41C7-A4B6-134657C18A80}" srcOrd="0" destOrd="0" presId="urn:microsoft.com/office/officeart/2005/8/layout/vList2"/>
    <dgm:cxn modelId="{39E3F5A4-B993-45FA-943C-7EACF898CD16}" type="presOf" srcId="{73A768BB-BC6E-4305-B162-924A6EF400E7}" destId="{199CAC0E-9D7A-4B59-BD2C-7CB6383DF5F6}" srcOrd="0" destOrd="0" presId="urn:microsoft.com/office/officeart/2005/8/layout/vList2"/>
    <dgm:cxn modelId="{2486C353-3AB1-4CFB-8709-F2288B0086D5}" type="presOf" srcId="{A59210D3-E274-42D7-A84B-EA7D58BE7A0D}" destId="{1CC24C68-1D29-473A-BBEB-A64940CAFFB6}" srcOrd="0" destOrd="0" presId="urn:microsoft.com/office/officeart/2005/8/layout/vList2"/>
    <dgm:cxn modelId="{D024345E-2069-4001-A104-7DF7FC8911F2}" srcId="{56DA870E-DCC0-47FF-B215-69DAFEF71B22}" destId="{D5D85AA4-CEB7-47D5-87DD-E6DA2DA41C7B}" srcOrd="0" destOrd="0" parTransId="{CC12BCFA-CB4B-4184-A6F6-181A35DADFB8}" sibTransId="{CA032CA4-9964-4CB6-BDF8-6A82506E74AC}"/>
    <dgm:cxn modelId="{8DD95A3B-6F26-45BC-A71D-D83B283D3DDB}" type="presOf" srcId="{E0A4D6F3-2588-4B57-8F06-2EAE5F672DCF}" destId="{1BAF0ECB-0BD6-408E-8277-818591D8F821}" srcOrd="0" destOrd="0" presId="urn:microsoft.com/office/officeart/2005/8/layout/vList2"/>
    <dgm:cxn modelId="{B947F9CA-087C-44B4-963B-D5FFAB272ADE}" srcId="{E0A4D6F3-2588-4B57-8F06-2EAE5F672DCF}" destId="{A59210D3-E274-42D7-A84B-EA7D58BE7A0D}" srcOrd="2" destOrd="0" parTransId="{53AC9CD2-01D0-47CD-B45F-E9CAA8666731}" sibTransId="{9225F01F-AEE2-48C2-A191-5C71C3090C5D}"/>
    <dgm:cxn modelId="{400C2019-9250-4C1C-BBD8-73B0F4E67472}" srcId="{E0A4D6F3-2588-4B57-8F06-2EAE5F672DCF}" destId="{73A768BB-BC6E-4305-B162-924A6EF400E7}" srcOrd="0" destOrd="0" parTransId="{E37C33F0-7AF8-466A-9B8B-34DF2C0C0AB9}" sibTransId="{586654F0-8131-4FA6-A390-74704C74F80F}"/>
    <dgm:cxn modelId="{E8CBF3A2-F610-4154-A9B5-346308DBF1B9}" type="presParOf" srcId="{1BAF0ECB-0BD6-408E-8277-818591D8F821}" destId="{199CAC0E-9D7A-4B59-BD2C-7CB6383DF5F6}" srcOrd="0" destOrd="0" presId="urn:microsoft.com/office/officeart/2005/8/layout/vList2"/>
    <dgm:cxn modelId="{711AEA93-46B2-4BB6-A39C-9ED2C12ECD78}" type="presParOf" srcId="{1BAF0ECB-0BD6-408E-8277-818591D8F821}" destId="{C147BAC1-9099-41C7-A4B6-134657C18A80}" srcOrd="1" destOrd="0" presId="urn:microsoft.com/office/officeart/2005/8/layout/vList2"/>
    <dgm:cxn modelId="{481DC532-49E7-4B62-994A-85BEC6208B9C}" type="presParOf" srcId="{1BAF0ECB-0BD6-408E-8277-818591D8F821}" destId="{E3F68AFF-A4F2-47BD-978E-A1A7A20AEB76}" srcOrd="2" destOrd="0" presId="urn:microsoft.com/office/officeart/2005/8/layout/vList2"/>
    <dgm:cxn modelId="{80E4EA07-530C-47AA-ACE9-A50F946D3F3E}" type="presParOf" srcId="{1BAF0ECB-0BD6-408E-8277-818591D8F821}" destId="{89FBEA9E-EAC4-4569-A65F-2D307B2990B5}" srcOrd="3" destOrd="0" presId="urn:microsoft.com/office/officeart/2005/8/layout/vList2"/>
    <dgm:cxn modelId="{1611C6F1-6AD4-4618-A756-DA6AAB9E9A3A}" type="presParOf" srcId="{1BAF0ECB-0BD6-408E-8277-818591D8F821}" destId="{1CC24C68-1D29-473A-BBEB-A64940CAFFB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5613E9-6B27-4CCD-AB34-45492E643F29}" type="doc">
      <dgm:prSet loTypeId="urn:microsoft.com/office/officeart/2005/8/layout/venn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3616B28-E014-4AAF-B227-A3345D61D37C}">
      <dgm:prSet phldrT="[Текст]" custT="1"/>
      <dgm:spPr/>
      <dgm:t>
        <a:bodyPr>
          <a:prstTxWarp prst="textPlain">
            <a:avLst/>
          </a:prstTxWarp>
        </a:bodyPr>
        <a:lstStyle/>
        <a:p>
          <a:pPr algn="ctr"/>
          <a:r>
            <a:rPr lang="ru-RU" sz="1200" b="1" i="0" dirty="0" smtClean="0"/>
            <a:t>Антинаркотическое волонтерское движение Иркутской области</a:t>
          </a:r>
          <a:endParaRPr lang="ru-RU" sz="1200" b="1" i="0" dirty="0"/>
        </a:p>
      </dgm:t>
    </dgm:pt>
    <dgm:pt modelId="{85578F5C-6C0B-4079-BB25-0E41E3E13F8D}" type="parTrans" cxnId="{AB9C10B6-299B-42AC-A786-D5D0817F0F4A}">
      <dgm:prSet/>
      <dgm:spPr/>
      <dgm:t>
        <a:bodyPr/>
        <a:lstStyle/>
        <a:p>
          <a:endParaRPr lang="ru-RU"/>
        </a:p>
      </dgm:t>
    </dgm:pt>
    <dgm:pt modelId="{8C284FD7-8C3E-464D-BCD3-70F8909F712C}" type="sibTrans" cxnId="{AB9C10B6-299B-42AC-A786-D5D0817F0F4A}">
      <dgm:prSet/>
      <dgm:spPr/>
      <dgm:t>
        <a:bodyPr/>
        <a:lstStyle/>
        <a:p>
          <a:endParaRPr lang="ru-RU"/>
        </a:p>
      </dgm:t>
    </dgm:pt>
    <dgm:pt modelId="{67A44AEE-151F-435B-85B5-BE8B46866189}">
      <dgm:prSet phldrT="[Текст]" custT="1"/>
      <dgm:spPr/>
      <dgm:t>
        <a:bodyPr/>
        <a:lstStyle/>
        <a:p>
          <a:endParaRPr lang="ru-RU" sz="1800" dirty="0" smtClean="0"/>
        </a:p>
        <a:p>
          <a:r>
            <a:rPr lang="ru-RU" sz="1400" b="1" dirty="0" smtClean="0"/>
            <a:t>Добровольческий актив АВД муниципального образования</a:t>
          </a:r>
          <a:endParaRPr lang="ru-RU" sz="1400" b="1" dirty="0"/>
        </a:p>
      </dgm:t>
    </dgm:pt>
    <dgm:pt modelId="{6589612A-89AC-4CB8-9FBC-C9D924EA5623}" type="parTrans" cxnId="{BBAD434E-C627-4F5B-9370-97569FB2EE79}">
      <dgm:prSet/>
      <dgm:spPr/>
      <dgm:t>
        <a:bodyPr/>
        <a:lstStyle/>
        <a:p>
          <a:endParaRPr lang="ru-RU"/>
        </a:p>
      </dgm:t>
    </dgm:pt>
    <dgm:pt modelId="{87871B34-407E-41D4-8D53-56B5556F7FA1}" type="sibTrans" cxnId="{BBAD434E-C627-4F5B-9370-97569FB2EE79}">
      <dgm:prSet/>
      <dgm:spPr/>
      <dgm:t>
        <a:bodyPr/>
        <a:lstStyle/>
        <a:p>
          <a:endParaRPr lang="ru-RU"/>
        </a:p>
      </dgm:t>
    </dgm:pt>
    <dgm:pt modelId="{840394DA-0E25-46C2-B38E-CC5FA0B23502}">
      <dgm:prSet phldrT="[Текст]" custT="1"/>
      <dgm:spPr/>
      <dgm:t>
        <a:bodyPr>
          <a:prstTxWarp prst="textPlain">
            <a:avLst/>
          </a:prstTxWarp>
        </a:bodyPr>
        <a:lstStyle/>
        <a:p>
          <a:r>
            <a:rPr lang="ru-RU" sz="1500" b="1" dirty="0" smtClean="0"/>
            <a:t>Добровольческий актив АВД образовательной организации</a:t>
          </a:r>
          <a:endParaRPr lang="ru-RU" sz="1500" b="1" dirty="0"/>
        </a:p>
      </dgm:t>
    </dgm:pt>
    <dgm:pt modelId="{E871E915-411C-4780-A3EC-506DFFE470E2}" type="parTrans" cxnId="{EBFD60D3-CEF5-453C-9754-DB11652CEF9B}">
      <dgm:prSet/>
      <dgm:spPr/>
      <dgm:t>
        <a:bodyPr/>
        <a:lstStyle/>
        <a:p>
          <a:endParaRPr lang="ru-RU"/>
        </a:p>
      </dgm:t>
    </dgm:pt>
    <dgm:pt modelId="{D9B98C9C-EC20-44F9-826B-9A7A4FA90854}" type="sibTrans" cxnId="{EBFD60D3-CEF5-453C-9754-DB11652CEF9B}">
      <dgm:prSet/>
      <dgm:spPr/>
      <dgm:t>
        <a:bodyPr/>
        <a:lstStyle/>
        <a:p>
          <a:endParaRPr lang="ru-RU"/>
        </a:p>
      </dgm:t>
    </dgm:pt>
    <dgm:pt modelId="{6D6F714F-7089-4580-B5F1-3AB6EDCB51D8}" type="pres">
      <dgm:prSet presAssocID="{505613E9-6B27-4CCD-AB34-45492E643F29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6E856E-89F3-4A51-BDDB-799EE7AE8B60}" type="pres">
      <dgm:prSet presAssocID="{505613E9-6B27-4CCD-AB34-45492E643F29}" presName="comp1" presStyleCnt="0"/>
      <dgm:spPr/>
    </dgm:pt>
    <dgm:pt modelId="{8AC3D31F-1201-4EB9-9896-C6F4C9C8BF7B}" type="pres">
      <dgm:prSet presAssocID="{505613E9-6B27-4CCD-AB34-45492E643F29}" presName="circle1" presStyleLbl="node1" presStyleIdx="0" presStyleCnt="3"/>
      <dgm:spPr/>
      <dgm:t>
        <a:bodyPr/>
        <a:lstStyle/>
        <a:p>
          <a:endParaRPr lang="ru-RU"/>
        </a:p>
      </dgm:t>
    </dgm:pt>
    <dgm:pt modelId="{F007EFB6-0931-45B3-B55B-464620FE578A}" type="pres">
      <dgm:prSet presAssocID="{505613E9-6B27-4CCD-AB34-45492E643F29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86EA27-6A9C-4F96-9C4E-41B53BEC840D}" type="pres">
      <dgm:prSet presAssocID="{505613E9-6B27-4CCD-AB34-45492E643F29}" presName="comp2" presStyleCnt="0"/>
      <dgm:spPr/>
    </dgm:pt>
    <dgm:pt modelId="{74191007-524E-4668-93E1-73B0E78BF967}" type="pres">
      <dgm:prSet presAssocID="{505613E9-6B27-4CCD-AB34-45492E643F29}" presName="circle2" presStyleLbl="node1" presStyleIdx="1" presStyleCnt="3"/>
      <dgm:spPr/>
      <dgm:t>
        <a:bodyPr/>
        <a:lstStyle/>
        <a:p>
          <a:endParaRPr lang="ru-RU"/>
        </a:p>
      </dgm:t>
    </dgm:pt>
    <dgm:pt modelId="{E369BE6F-5E04-4945-B60D-420D94DF806E}" type="pres">
      <dgm:prSet presAssocID="{505613E9-6B27-4CCD-AB34-45492E643F29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53A130-9D8A-450D-A523-2EC97121740A}" type="pres">
      <dgm:prSet presAssocID="{505613E9-6B27-4CCD-AB34-45492E643F29}" presName="comp3" presStyleCnt="0"/>
      <dgm:spPr/>
    </dgm:pt>
    <dgm:pt modelId="{368961B6-9E68-4D83-A199-FE38EF2EA5EC}" type="pres">
      <dgm:prSet presAssocID="{505613E9-6B27-4CCD-AB34-45492E643F29}" presName="circle3" presStyleLbl="node1" presStyleIdx="2" presStyleCnt="3"/>
      <dgm:spPr/>
      <dgm:t>
        <a:bodyPr/>
        <a:lstStyle/>
        <a:p>
          <a:endParaRPr lang="ru-RU"/>
        </a:p>
      </dgm:t>
    </dgm:pt>
    <dgm:pt modelId="{9B152834-B500-4FBC-9C6E-BD930B2C1035}" type="pres">
      <dgm:prSet presAssocID="{505613E9-6B27-4CCD-AB34-45492E643F29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AD434E-C627-4F5B-9370-97569FB2EE79}" srcId="{505613E9-6B27-4CCD-AB34-45492E643F29}" destId="{67A44AEE-151F-435B-85B5-BE8B46866189}" srcOrd="1" destOrd="0" parTransId="{6589612A-89AC-4CB8-9FBC-C9D924EA5623}" sibTransId="{87871B34-407E-41D4-8D53-56B5556F7FA1}"/>
    <dgm:cxn modelId="{867BA80F-0AB3-43EB-AE22-27084D9FF5B1}" type="presOf" srcId="{67A44AEE-151F-435B-85B5-BE8B46866189}" destId="{E369BE6F-5E04-4945-B60D-420D94DF806E}" srcOrd="1" destOrd="0" presId="urn:microsoft.com/office/officeart/2005/8/layout/venn2"/>
    <dgm:cxn modelId="{A4F28CC5-EA2B-4D70-B77D-A85B3D90A3A3}" type="presOf" srcId="{13616B28-E014-4AAF-B227-A3345D61D37C}" destId="{8AC3D31F-1201-4EB9-9896-C6F4C9C8BF7B}" srcOrd="0" destOrd="0" presId="urn:microsoft.com/office/officeart/2005/8/layout/venn2"/>
    <dgm:cxn modelId="{AB9C10B6-299B-42AC-A786-D5D0817F0F4A}" srcId="{505613E9-6B27-4CCD-AB34-45492E643F29}" destId="{13616B28-E014-4AAF-B227-A3345D61D37C}" srcOrd="0" destOrd="0" parTransId="{85578F5C-6C0B-4079-BB25-0E41E3E13F8D}" sibTransId="{8C284FD7-8C3E-464D-BCD3-70F8909F712C}"/>
    <dgm:cxn modelId="{EBFD60D3-CEF5-453C-9754-DB11652CEF9B}" srcId="{505613E9-6B27-4CCD-AB34-45492E643F29}" destId="{840394DA-0E25-46C2-B38E-CC5FA0B23502}" srcOrd="2" destOrd="0" parTransId="{E871E915-411C-4780-A3EC-506DFFE470E2}" sibTransId="{D9B98C9C-EC20-44F9-826B-9A7A4FA90854}"/>
    <dgm:cxn modelId="{7CAB795E-0FBB-4BCC-A002-505DFF77817D}" type="presOf" srcId="{840394DA-0E25-46C2-B38E-CC5FA0B23502}" destId="{368961B6-9E68-4D83-A199-FE38EF2EA5EC}" srcOrd="0" destOrd="0" presId="urn:microsoft.com/office/officeart/2005/8/layout/venn2"/>
    <dgm:cxn modelId="{329213D7-D2FA-4FE5-A597-7D866E85CED8}" type="presOf" srcId="{505613E9-6B27-4CCD-AB34-45492E643F29}" destId="{6D6F714F-7089-4580-B5F1-3AB6EDCB51D8}" srcOrd="0" destOrd="0" presId="urn:microsoft.com/office/officeart/2005/8/layout/venn2"/>
    <dgm:cxn modelId="{FDB21985-1A62-4DBE-9007-40AEC9423F66}" type="presOf" srcId="{13616B28-E014-4AAF-B227-A3345D61D37C}" destId="{F007EFB6-0931-45B3-B55B-464620FE578A}" srcOrd="1" destOrd="0" presId="urn:microsoft.com/office/officeart/2005/8/layout/venn2"/>
    <dgm:cxn modelId="{D568EAB9-F553-4E4B-A17F-4C0BAA1AD94B}" type="presOf" srcId="{67A44AEE-151F-435B-85B5-BE8B46866189}" destId="{74191007-524E-4668-93E1-73B0E78BF967}" srcOrd="0" destOrd="0" presId="urn:microsoft.com/office/officeart/2005/8/layout/venn2"/>
    <dgm:cxn modelId="{657E3A96-3A36-4A5B-B692-0CD57558785A}" type="presOf" srcId="{840394DA-0E25-46C2-B38E-CC5FA0B23502}" destId="{9B152834-B500-4FBC-9C6E-BD930B2C1035}" srcOrd="1" destOrd="0" presId="urn:microsoft.com/office/officeart/2005/8/layout/venn2"/>
    <dgm:cxn modelId="{2DE6ECB6-2007-4121-923F-35DDF7036945}" type="presParOf" srcId="{6D6F714F-7089-4580-B5F1-3AB6EDCB51D8}" destId="{5B6E856E-89F3-4A51-BDDB-799EE7AE8B60}" srcOrd="0" destOrd="0" presId="urn:microsoft.com/office/officeart/2005/8/layout/venn2"/>
    <dgm:cxn modelId="{49C7D484-2782-4C68-8912-1B15529ECDCE}" type="presParOf" srcId="{5B6E856E-89F3-4A51-BDDB-799EE7AE8B60}" destId="{8AC3D31F-1201-4EB9-9896-C6F4C9C8BF7B}" srcOrd="0" destOrd="0" presId="urn:microsoft.com/office/officeart/2005/8/layout/venn2"/>
    <dgm:cxn modelId="{535DE2DB-16AD-4905-9496-5A4D667C3002}" type="presParOf" srcId="{5B6E856E-89F3-4A51-BDDB-799EE7AE8B60}" destId="{F007EFB6-0931-45B3-B55B-464620FE578A}" srcOrd="1" destOrd="0" presId="urn:microsoft.com/office/officeart/2005/8/layout/venn2"/>
    <dgm:cxn modelId="{3FE3FA7E-3169-4E3B-9E3A-013165C52060}" type="presParOf" srcId="{6D6F714F-7089-4580-B5F1-3AB6EDCB51D8}" destId="{3F86EA27-6A9C-4F96-9C4E-41B53BEC840D}" srcOrd="1" destOrd="0" presId="urn:microsoft.com/office/officeart/2005/8/layout/venn2"/>
    <dgm:cxn modelId="{F4FFDF29-298E-4A83-8EF4-F01E5E31E2C2}" type="presParOf" srcId="{3F86EA27-6A9C-4F96-9C4E-41B53BEC840D}" destId="{74191007-524E-4668-93E1-73B0E78BF967}" srcOrd="0" destOrd="0" presId="urn:microsoft.com/office/officeart/2005/8/layout/venn2"/>
    <dgm:cxn modelId="{10B8436E-254F-420F-88AF-FD292051154C}" type="presParOf" srcId="{3F86EA27-6A9C-4F96-9C4E-41B53BEC840D}" destId="{E369BE6F-5E04-4945-B60D-420D94DF806E}" srcOrd="1" destOrd="0" presId="urn:microsoft.com/office/officeart/2005/8/layout/venn2"/>
    <dgm:cxn modelId="{25E25C40-3660-49EF-804C-47DA2BC1F34C}" type="presParOf" srcId="{6D6F714F-7089-4580-B5F1-3AB6EDCB51D8}" destId="{BE53A130-9D8A-450D-A523-2EC97121740A}" srcOrd="2" destOrd="0" presId="urn:microsoft.com/office/officeart/2005/8/layout/venn2"/>
    <dgm:cxn modelId="{60B8513C-142B-4B1F-BA3D-6714347E0BA4}" type="presParOf" srcId="{BE53A130-9D8A-450D-A523-2EC97121740A}" destId="{368961B6-9E68-4D83-A199-FE38EF2EA5EC}" srcOrd="0" destOrd="0" presId="urn:microsoft.com/office/officeart/2005/8/layout/venn2"/>
    <dgm:cxn modelId="{88B639F2-6091-4734-A550-1069D0D46B22}" type="presParOf" srcId="{BE53A130-9D8A-450D-A523-2EC97121740A}" destId="{9B152834-B500-4FBC-9C6E-BD930B2C1035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81EA0C-B01D-45F4-BA50-E70C404483C9}">
      <dsp:nvSpPr>
        <dsp:cNvPr id="0" name=""/>
        <dsp:cNvSpPr/>
      </dsp:nvSpPr>
      <dsp:spPr>
        <a:xfrm>
          <a:off x="5087284" y="1007462"/>
          <a:ext cx="170515" cy="924094"/>
        </a:xfrm>
        <a:custGeom>
          <a:avLst/>
          <a:gdLst/>
          <a:ahLst/>
          <a:cxnLst/>
          <a:rect l="0" t="0" r="0" b="0"/>
          <a:pathLst>
            <a:path>
              <a:moveTo>
                <a:pt x="170515" y="0"/>
              </a:moveTo>
              <a:lnTo>
                <a:pt x="170515" y="924094"/>
              </a:lnTo>
              <a:lnTo>
                <a:pt x="0" y="924094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96E8FF-D9B0-4453-8F59-A0EDF6077B1F}">
      <dsp:nvSpPr>
        <dsp:cNvPr id="0" name=""/>
        <dsp:cNvSpPr/>
      </dsp:nvSpPr>
      <dsp:spPr>
        <a:xfrm>
          <a:off x="5257800" y="1007462"/>
          <a:ext cx="3157730" cy="18481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7254"/>
              </a:lnTo>
              <a:lnTo>
                <a:pt x="3157730" y="1637254"/>
              </a:lnTo>
              <a:lnTo>
                <a:pt x="3157730" y="1848188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DE489C-5057-4CE4-A49C-D1A86CC62702}">
      <dsp:nvSpPr>
        <dsp:cNvPr id="0" name=""/>
        <dsp:cNvSpPr/>
      </dsp:nvSpPr>
      <dsp:spPr>
        <a:xfrm>
          <a:off x="5257800" y="1007462"/>
          <a:ext cx="349890" cy="18623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456"/>
              </a:lnTo>
              <a:lnTo>
                <a:pt x="349890" y="1651456"/>
              </a:lnTo>
              <a:lnTo>
                <a:pt x="349890" y="1862391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68A9CC-F697-428E-AF4C-015CE4B69E26}">
      <dsp:nvSpPr>
        <dsp:cNvPr id="0" name=""/>
        <dsp:cNvSpPr/>
      </dsp:nvSpPr>
      <dsp:spPr>
        <a:xfrm>
          <a:off x="2435756" y="1007462"/>
          <a:ext cx="2822043" cy="1848188"/>
        </a:xfrm>
        <a:custGeom>
          <a:avLst/>
          <a:gdLst/>
          <a:ahLst/>
          <a:cxnLst/>
          <a:rect l="0" t="0" r="0" b="0"/>
          <a:pathLst>
            <a:path>
              <a:moveTo>
                <a:pt x="2822043" y="0"/>
              </a:moveTo>
              <a:lnTo>
                <a:pt x="2822043" y="1637254"/>
              </a:lnTo>
              <a:lnTo>
                <a:pt x="0" y="1637254"/>
              </a:lnTo>
              <a:lnTo>
                <a:pt x="0" y="1848188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36A192-C4D0-49CA-8194-FFEEA35BD1E8}">
      <dsp:nvSpPr>
        <dsp:cNvPr id="0" name=""/>
        <dsp:cNvSpPr/>
      </dsp:nvSpPr>
      <dsp:spPr>
        <a:xfrm>
          <a:off x="3452380" y="3011"/>
          <a:ext cx="3610838" cy="10044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Региональный координатор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(сотрудник ОГКУ "ЦПН")</a:t>
          </a:r>
        </a:p>
      </dsp:txBody>
      <dsp:txXfrm>
        <a:off x="3452380" y="3011"/>
        <a:ext cx="3610838" cy="1004450"/>
      </dsp:txXfrm>
    </dsp:sp>
    <dsp:sp modelId="{F6A9626D-C357-4BDF-B26D-7B3E97288C82}">
      <dsp:nvSpPr>
        <dsp:cNvPr id="0" name=""/>
        <dsp:cNvSpPr/>
      </dsp:nvSpPr>
      <dsp:spPr>
        <a:xfrm>
          <a:off x="1095619" y="2855650"/>
          <a:ext cx="2680275" cy="14514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Региональный специалист профилактики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наркомании</a:t>
          </a:r>
        </a:p>
      </dsp:txBody>
      <dsp:txXfrm>
        <a:off x="1095619" y="2855650"/>
        <a:ext cx="2680275" cy="1451450"/>
      </dsp:txXfrm>
    </dsp:sp>
    <dsp:sp modelId="{DA5D61BE-5DC9-413C-B223-C73F07910C60}">
      <dsp:nvSpPr>
        <dsp:cNvPr id="0" name=""/>
        <dsp:cNvSpPr/>
      </dsp:nvSpPr>
      <dsp:spPr>
        <a:xfrm>
          <a:off x="4211966" y="2869853"/>
          <a:ext cx="2791447" cy="14514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Кураторы кабинетов профилактики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(вузы, ссузы при наличии)</a:t>
          </a:r>
        </a:p>
      </dsp:txBody>
      <dsp:txXfrm>
        <a:off x="4211966" y="2869853"/>
        <a:ext cx="2791447" cy="1451450"/>
      </dsp:txXfrm>
    </dsp:sp>
    <dsp:sp modelId="{CB0247FF-38D1-4320-A7A8-2C0B2967B9E1}">
      <dsp:nvSpPr>
        <dsp:cNvPr id="0" name=""/>
        <dsp:cNvSpPr/>
      </dsp:nvSpPr>
      <dsp:spPr>
        <a:xfrm>
          <a:off x="7411080" y="2855650"/>
          <a:ext cx="2008900" cy="14910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НКО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(при наличии)</a:t>
          </a:r>
        </a:p>
      </dsp:txBody>
      <dsp:txXfrm>
        <a:off x="7411080" y="2855650"/>
        <a:ext cx="2008900" cy="1491086"/>
      </dsp:txXfrm>
    </dsp:sp>
    <dsp:sp modelId="{A96D5B93-99C7-4156-94FD-334E2B5DA623}">
      <dsp:nvSpPr>
        <dsp:cNvPr id="0" name=""/>
        <dsp:cNvSpPr/>
      </dsp:nvSpPr>
      <dsp:spPr>
        <a:xfrm>
          <a:off x="2667684" y="1429331"/>
          <a:ext cx="2419600" cy="10044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координатор</a:t>
          </a:r>
        </a:p>
      </dsp:txBody>
      <dsp:txXfrm>
        <a:off x="2667684" y="1429331"/>
        <a:ext cx="2419600" cy="10044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009CFE-3AB4-4BF3-A822-8BAEEE65F60C}">
      <dsp:nvSpPr>
        <dsp:cNvPr id="0" name=""/>
        <dsp:cNvSpPr/>
      </dsp:nvSpPr>
      <dsp:spPr>
        <a:xfrm>
          <a:off x="1967089" y="1385686"/>
          <a:ext cx="2498244" cy="2498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Субъекты поддержки АВД</a:t>
          </a:r>
          <a:endParaRPr lang="ru-RU" sz="2600" kern="1200" dirty="0"/>
        </a:p>
      </dsp:txBody>
      <dsp:txXfrm>
        <a:off x="2332948" y="1751545"/>
        <a:ext cx="1766526" cy="1766526"/>
      </dsp:txXfrm>
    </dsp:sp>
    <dsp:sp modelId="{A921A8D6-FFDE-45A1-A158-525871BFC5CA}">
      <dsp:nvSpPr>
        <dsp:cNvPr id="0" name=""/>
        <dsp:cNvSpPr/>
      </dsp:nvSpPr>
      <dsp:spPr>
        <a:xfrm rot="5400000">
          <a:off x="3027745" y="1553877"/>
          <a:ext cx="376932" cy="40549"/>
        </a:xfrm>
        <a:custGeom>
          <a:avLst/>
          <a:gdLst/>
          <a:ahLst/>
          <a:cxnLst/>
          <a:rect l="0" t="0" r="0" b="0"/>
          <a:pathLst>
            <a:path>
              <a:moveTo>
                <a:pt x="0" y="20274"/>
              </a:moveTo>
              <a:lnTo>
                <a:pt x="376932" y="20274"/>
              </a:lnTo>
            </a:path>
          </a:pathLst>
        </a:custGeom>
        <a:noFill/>
        <a:ln w="285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206788" y="1564729"/>
        <a:ext cx="18846" cy="18846"/>
      </dsp:txXfrm>
    </dsp:sp>
    <dsp:sp modelId="{2610CC50-3C6B-404B-946F-7872CCE6F2B4}">
      <dsp:nvSpPr>
        <dsp:cNvPr id="0" name=""/>
        <dsp:cNvSpPr/>
      </dsp:nvSpPr>
      <dsp:spPr>
        <a:xfrm>
          <a:off x="2194887" y="-280029"/>
          <a:ext cx="2042648" cy="204264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Органы по делам молодежи 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2494026" y="19110"/>
        <a:ext cx="1444370" cy="1444370"/>
      </dsp:txXfrm>
    </dsp:sp>
    <dsp:sp modelId="{7F1A03ED-AE05-42A8-AECE-BB39F8A54AE1}">
      <dsp:nvSpPr>
        <dsp:cNvPr id="0" name=""/>
        <dsp:cNvSpPr/>
      </dsp:nvSpPr>
      <dsp:spPr>
        <a:xfrm rot="12600000">
          <a:off x="3939684" y="3143088"/>
          <a:ext cx="384024" cy="40549"/>
        </a:xfrm>
        <a:custGeom>
          <a:avLst/>
          <a:gdLst/>
          <a:ahLst/>
          <a:cxnLst/>
          <a:rect l="0" t="0" r="0" b="0"/>
          <a:pathLst>
            <a:path>
              <a:moveTo>
                <a:pt x="0" y="20274"/>
              </a:moveTo>
              <a:lnTo>
                <a:pt x="384024" y="20274"/>
              </a:lnTo>
            </a:path>
          </a:pathLst>
        </a:custGeom>
        <a:noFill/>
        <a:ln w="285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122095" y="3153763"/>
        <a:ext cx="19201" cy="19201"/>
      </dsp:txXfrm>
    </dsp:sp>
    <dsp:sp modelId="{6F4D8EF9-8FE3-449A-BA05-133EDF7F7285}">
      <dsp:nvSpPr>
        <dsp:cNvPr id="0" name=""/>
        <dsp:cNvSpPr/>
      </dsp:nvSpPr>
      <dsp:spPr>
        <a:xfrm>
          <a:off x="3827627" y="2553149"/>
          <a:ext cx="2056832" cy="205683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Некоммерческие организации</a:t>
          </a:r>
          <a:endParaRPr lang="ru-RU" sz="1400" kern="1200" dirty="0"/>
        </a:p>
      </dsp:txBody>
      <dsp:txXfrm>
        <a:off x="4128843" y="2854365"/>
        <a:ext cx="1454400" cy="1454400"/>
      </dsp:txXfrm>
    </dsp:sp>
    <dsp:sp modelId="{2EEB8F92-EFD2-4DFC-BAEF-EFB585CAE2F2}">
      <dsp:nvSpPr>
        <dsp:cNvPr id="0" name=""/>
        <dsp:cNvSpPr/>
      </dsp:nvSpPr>
      <dsp:spPr>
        <a:xfrm rot="19800000">
          <a:off x="2110400" y="3149376"/>
          <a:ext cx="358871" cy="40549"/>
        </a:xfrm>
        <a:custGeom>
          <a:avLst/>
          <a:gdLst/>
          <a:ahLst/>
          <a:cxnLst/>
          <a:rect l="0" t="0" r="0" b="0"/>
          <a:pathLst>
            <a:path>
              <a:moveTo>
                <a:pt x="0" y="20274"/>
              </a:moveTo>
              <a:lnTo>
                <a:pt x="358871" y="20274"/>
              </a:lnTo>
            </a:path>
          </a:pathLst>
        </a:custGeom>
        <a:noFill/>
        <a:ln w="285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280864" y="3160680"/>
        <a:ext cx="17943" cy="17943"/>
      </dsp:txXfrm>
    </dsp:sp>
    <dsp:sp modelId="{5B1AD1C4-04F6-4F12-93D7-742F3722DE2A}">
      <dsp:nvSpPr>
        <dsp:cNvPr id="0" name=""/>
        <dsp:cNvSpPr/>
      </dsp:nvSpPr>
      <dsp:spPr>
        <a:xfrm>
          <a:off x="573116" y="2578302"/>
          <a:ext cx="2006527" cy="200652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 </a:t>
          </a:r>
          <a:r>
            <a:rPr lang="ru-RU" sz="1800" kern="1200" dirty="0" smtClean="0"/>
            <a:t>Органы в сфере образования</a:t>
          </a:r>
          <a:endParaRPr lang="ru-RU" sz="1800" kern="1200" dirty="0"/>
        </a:p>
      </dsp:txBody>
      <dsp:txXfrm>
        <a:off x="866965" y="2872151"/>
        <a:ext cx="1418829" cy="14188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9CAC0E-9D7A-4B59-BD2C-7CB6383DF5F6}">
      <dsp:nvSpPr>
        <dsp:cNvPr id="0" name=""/>
        <dsp:cNvSpPr/>
      </dsp:nvSpPr>
      <dsp:spPr>
        <a:xfrm>
          <a:off x="0" y="18021"/>
          <a:ext cx="6944320" cy="11529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Организационно-методическое сопровождение деятельности антинаркотического движения»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285" y="74306"/>
        <a:ext cx="6831750" cy="1040428"/>
      </dsp:txXfrm>
    </dsp:sp>
    <dsp:sp modelId="{C147BAC1-9099-41C7-A4B6-134657C18A80}">
      <dsp:nvSpPr>
        <dsp:cNvPr id="0" name=""/>
        <dsp:cNvSpPr/>
      </dsp:nvSpPr>
      <dsp:spPr>
        <a:xfrm>
          <a:off x="0" y="1171020"/>
          <a:ext cx="6944320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82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«Подготовка и обучение добровольцев (волонтеров)»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171020"/>
        <a:ext cx="6944320" cy="281520"/>
      </dsp:txXfrm>
    </dsp:sp>
    <dsp:sp modelId="{E3F68AFF-A4F2-47BD-978E-A1A7A20AEB76}">
      <dsp:nvSpPr>
        <dsp:cNvPr id="0" name=""/>
        <dsp:cNvSpPr/>
      </dsp:nvSpPr>
      <dsp:spPr>
        <a:xfrm>
          <a:off x="0" y="1452540"/>
          <a:ext cx="6944320" cy="11529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и реализация социальных проектов, направленных на профилактику незаконного потребления наркотических средств и психотропных веществ, наркомании и других социально-негативных явлений, пропаганду здорового образа жизни</a:t>
          </a: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285" y="1508825"/>
        <a:ext cx="6831750" cy="1040428"/>
      </dsp:txXfrm>
    </dsp:sp>
    <dsp:sp modelId="{89FBEA9E-EAC4-4569-A65F-2D307B2990B5}">
      <dsp:nvSpPr>
        <dsp:cNvPr id="0" name=""/>
        <dsp:cNvSpPr/>
      </dsp:nvSpPr>
      <dsp:spPr>
        <a:xfrm>
          <a:off x="0" y="2605538"/>
          <a:ext cx="6944320" cy="35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82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«Формирование в обществе негативного отношения к незаконному употреблению и распространению наркотических средств и психотропных веществ»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605538"/>
        <a:ext cx="6944320" cy="351900"/>
      </dsp:txXfrm>
    </dsp:sp>
    <dsp:sp modelId="{1CC24C68-1D29-473A-BBEB-A64940CAFFB6}">
      <dsp:nvSpPr>
        <dsp:cNvPr id="0" name=""/>
        <dsp:cNvSpPr/>
      </dsp:nvSpPr>
      <dsp:spPr>
        <a:xfrm>
          <a:off x="0" y="2975368"/>
          <a:ext cx="6944320" cy="11529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«Противодействие распространению наркомании»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285" y="3031653"/>
        <a:ext cx="6831750" cy="10404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C3D31F-1201-4EB9-9896-C6F4C9C8BF7B}">
      <dsp:nvSpPr>
        <dsp:cNvPr id="0" name=""/>
        <dsp:cNvSpPr/>
      </dsp:nvSpPr>
      <dsp:spPr>
        <a:xfrm>
          <a:off x="1354666" y="0"/>
          <a:ext cx="5418667" cy="541866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prstTxWarp prst="textPlain">
            <a:avLst/>
          </a:prstTxWarp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/>
            <a:t>Антинаркотическое волонтерское движение Иркутской области</a:t>
          </a:r>
          <a:endParaRPr lang="ru-RU" sz="1200" b="1" i="0" kern="1200" dirty="0"/>
        </a:p>
      </dsp:txBody>
      <dsp:txXfrm>
        <a:off x="3117087" y="270933"/>
        <a:ext cx="1893824" cy="812800"/>
      </dsp:txXfrm>
    </dsp:sp>
    <dsp:sp modelId="{74191007-524E-4668-93E1-73B0E78BF967}">
      <dsp:nvSpPr>
        <dsp:cNvPr id="0" name=""/>
        <dsp:cNvSpPr/>
      </dsp:nvSpPr>
      <dsp:spPr>
        <a:xfrm>
          <a:off x="2031999" y="1354666"/>
          <a:ext cx="4064000" cy="4064000"/>
        </a:xfrm>
        <a:prstGeom prst="ellipse">
          <a:avLst/>
        </a:prstGeom>
        <a:solidFill>
          <a:schemeClr val="accent4">
            <a:hueOff val="-6501580"/>
            <a:satOff val="30845"/>
            <a:lumOff val="-6667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Добровольческий актив АВД муниципального образования</a:t>
          </a:r>
          <a:endParaRPr lang="ru-RU" sz="1400" b="1" kern="1200" dirty="0"/>
        </a:p>
      </dsp:txBody>
      <dsp:txXfrm>
        <a:off x="3117087" y="1608666"/>
        <a:ext cx="1893824" cy="762000"/>
      </dsp:txXfrm>
    </dsp:sp>
    <dsp:sp modelId="{368961B6-9E68-4D83-A199-FE38EF2EA5EC}">
      <dsp:nvSpPr>
        <dsp:cNvPr id="0" name=""/>
        <dsp:cNvSpPr/>
      </dsp:nvSpPr>
      <dsp:spPr>
        <a:xfrm>
          <a:off x="2709333" y="2709333"/>
          <a:ext cx="2709333" cy="2709333"/>
        </a:xfrm>
        <a:prstGeom prst="ellipse">
          <a:avLst/>
        </a:prstGeom>
        <a:solidFill>
          <a:schemeClr val="accent4">
            <a:hueOff val="-13003161"/>
            <a:satOff val="61689"/>
            <a:lumOff val="-1333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prstTxWarp prst="textPlain">
            <a:avLst/>
          </a:prstTxWarp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Добровольческий актив АВД образовательной организации</a:t>
          </a:r>
          <a:endParaRPr lang="ru-RU" sz="1500" b="1" kern="1200" dirty="0"/>
        </a:p>
      </dsp:txBody>
      <dsp:txXfrm>
        <a:off x="3106105" y="3386666"/>
        <a:ext cx="1915788" cy="13546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341AF-BA48-415F-B820-417F5648A8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10C6C0-A4F9-4BB8-B0F0-0F09C5B19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348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046019-89A0-4C97-9AED-37CAF5017A5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055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645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91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91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91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91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91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103632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9144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1" y="2"/>
            <a:ext cx="3361039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4352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1"/>
            <a:ext cx="103632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1"/>
            <a:ext cx="103632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24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88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176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176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0944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0944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001169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108712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953000"/>
            <a:ext cx="108712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4" y="5824644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jpeg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061" y="1375646"/>
            <a:ext cx="5872120" cy="4373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41617" y="2909430"/>
            <a:ext cx="11085926" cy="22843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>
                <a:solidFill>
                  <a:srgbClr val="002060"/>
                </a:solidFill>
              </a:rPr>
              <a:t>Механизм выстраивания работы антинаркотического волонтерского движения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" name="Picture 3" descr="C:\Users\ЦПН-11\Desktop\исходник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136" y="-302387"/>
            <a:ext cx="3211817" cy="32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82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37458" y="424848"/>
            <a:ext cx="9246498" cy="8092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Компетенции добровольца </a:t>
            </a:r>
            <a:r>
              <a:rPr lang="ru-RU" dirty="0" err="1" smtClean="0">
                <a:solidFill>
                  <a:srgbClr val="FF0000"/>
                </a:solidFill>
              </a:rPr>
              <a:t>авд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659" y="1000527"/>
            <a:ext cx="7089390" cy="4727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45093" y="853671"/>
            <a:ext cx="467791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Владеть знаниями о: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 smtClean="0"/>
              <a:t>наркоситуации в Иркутской области</a:t>
            </a:r>
            <a:endParaRPr lang="ru-RU" sz="2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 smtClean="0"/>
              <a:t>о юридических, медицинских, социальных последствиях манипуляций с наркотиками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Знать формы и методы построения профилактических мероприятий: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/>
              <a:t>лекций;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/>
              <a:t>тренингов и т.д.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/>
          </a:p>
          <a:p>
            <a:r>
              <a:rPr lang="ru-RU" sz="2000" b="1" dirty="0" smtClean="0"/>
              <a:t>Уметь выступать на публике, делать контент для социальных сетей, организовывать мероприятия и т.д.</a:t>
            </a:r>
          </a:p>
          <a:p>
            <a:endParaRPr lang="ru-RU" sz="2000" b="1" dirty="0"/>
          </a:p>
          <a:p>
            <a:endParaRPr 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7490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197428" y="955719"/>
            <a:ext cx="10493829" cy="80920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tx1"/>
                </a:solidFill>
              </a:rPr>
              <a:t>Молодежь </a:t>
            </a:r>
            <a:r>
              <a:rPr lang="ru-RU" dirty="0">
                <a:solidFill>
                  <a:schemeClr val="tx1"/>
                </a:solidFill>
              </a:rPr>
              <a:t>из </a:t>
            </a:r>
            <a:r>
              <a:rPr lang="ru-RU" dirty="0" smtClean="0">
                <a:solidFill>
                  <a:schemeClr val="tx1"/>
                </a:solidFill>
              </a:rPr>
              <a:t>АВД Моду </a:t>
            </a:r>
            <a:r>
              <a:rPr lang="ru-RU" dirty="0">
                <a:solidFill>
                  <a:schemeClr val="tx1"/>
                </a:solidFill>
              </a:rPr>
              <a:t>задает, </a:t>
            </a:r>
            <a:r>
              <a:rPr lang="ru-RU" dirty="0">
                <a:solidFill>
                  <a:srgbClr val="FF0000"/>
                </a:solidFill>
              </a:rPr>
              <a:t>без наркотиков и </a:t>
            </a:r>
            <a:r>
              <a:rPr lang="ru-RU" dirty="0" smtClean="0">
                <a:solidFill>
                  <a:srgbClr val="FF0000"/>
                </a:solidFill>
              </a:rPr>
              <a:t>дури Нас </a:t>
            </a:r>
            <a:r>
              <a:rPr lang="ru-RU" dirty="0">
                <a:solidFill>
                  <a:srgbClr val="FF0000"/>
                </a:solidFill>
              </a:rPr>
              <a:t>от жизни </a:t>
            </a:r>
            <a:r>
              <a:rPr lang="ru-RU" dirty="0" smtClean="0">
                <a:solidFill>
                  <a:srgbClr val="FF0000"/>
                </a:solidFill>
              </a:rPr>
              <a:t>прет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0" t="27286" r="58743" b="5526"/>
          <a:stretch/>
        </p:blipFill>
        <p:spPr bwMode="auto">
          <a:xfrm>
            <a:off x="1186542" y="1229023"/>
            <a:ext cx="4974772" cy="556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08" t="21062" r="25124" b="11328"/>
          <a:stretch/>
        </p:blipFill>
        <p:spPr bwMode="auto">
          <a:xfrm>
            <a:off x="6161314" y="1229023"/>
            <a:ext cx="4746172" cy="562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66800" y="1229023"/>
            <a:ext cx="31242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83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058429" y="1412777"/>
            <a:ext cx="3358179" cy="14311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538669">
              <a:defRPr/>
            </a:pPr>
            <a:r>
              <a:rPr lang="ru-RU" sz="3100" dirty="0"/>
              <a:t>«Школа подготовки волонтеров АВД»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4453780" y="3327909"/>
            <a:ext cx="2715987" cy="28903"/>
          </a:xfrm>
          <a:prstGeom prst="line">
            <a:avLst/>
          </a:prstGeom>
          <a:ln w="25400">
            <a:solidFill>
              <a:srgbClr val="4ED0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886738" y="604546"/>
            <a:ext cx="21228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b="1" spc="200" dirty="0">
                <a:latin typeface="Titillium" charset="0"/>
                <a:ea typeface="Titillium" charset="0"/>
                <a:cs typeface="Titillium" charset="0"/>
              </a:rPr>
              <a:t>ОБУЧЕНИЕ</a:t>
            </a:r>
            <a:endParaRPr lang="en-US" sz="2000" b="1" spc="200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09418" y="1256689"/>
            <a:ext cx="3301447" cy="1231106"/>
          </a:xfrm>
          <a:prstGeom prst="rect">
            <a:avLst/>
          </a:prstGeom>
          <a:noFill/>
        </p:spPr>
        <p:txBody>
          <a:bodyPr wrap="square" lIns="0" tIns="0" rIns="91438" bIns="0" rtlCol="0">
            <a:spAutoFit/>
          </a:bodyPr>
          <a:lstStyle/>
          <a:p>
            <a:pPr algn="just"/>
            <a:r>
              <a:rPr lang="ru-RU" sz="1600" b="1" dirty="0">
                <a:solidFill>
                  <a:srgbClr val="666666"/>
                </a:solidFill>
                <a:latin typeface="+mj-lt"/>
              </a:rPr>
              <a:t>Специальная программа подготовки волонтеров в сфере профилактики</a:t>
            </a:r>
            <a:r>
              <a:rPr lang="ru-RU" sz="1600" dirty="0">
                <a:solidFill>
                  <a:srgbClr val="666666"/>
                </a:solidFill>
                <a:latin typeface="+mj-lt"/>
              </a:rPr>
              <a:t>: «То, что нужно знать», «То, что нужно уметь».</a:t>
            </a:r>
            <a:endParaRPr lang="en-US" sz="1600" dirty="0">
              <a:solidFill>
                <a:srgbClr val="666666"/>
              </a:solidFill>
              <a:latin typeface="+mj-lt"/>
              <a:ea typeface="Titillium" charset="0"/>
              <a:cs typeface="Titillium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14276" y="2515285"/>
            <a:ext cx="3432725" cy="3939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b="1" spc="200" dirty="0">
                <a:latin typeface="Titillium" charset="0"/>
                <a:ea typeface="Titillium" charset="0"/>
                <a:cs typeface="Titillium" charset="0"/>
              </a:rPr>
              <a:t>Выполнение зачетного задания</a:t>
            </a:r>
            <a:endParaRPr lang="en-US" sz="1600" b="1" spc="200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09419" y="3025668"/>
            <a:ext cx="3371944" cy="738664"/>
          </a:xfrm>
          <a:prstGeom prst="rect">
            <a:avLst/>
          </a:prstGeom>
          <a:noFill/>
        </p:spPr>
        <p:txBody>
          <a:bodyPr wrap="square" lIns="0" tIns="0" rIns="91438" bIns="0" rtlCol="0">
            <a:spAutoFit/>
          </a:bodyPr>
          <a:lstStyle/>
          <a:p>
            <a:r>
              <a:rPr lang="ru-RU" sz="1600" dirty="0">
                <a:solidFill>
                  <a:srgbClr val="666666"/>
                </a:solidFill>
                <a:latin typeface="+mj-lt"/>
                <a:ea typeface="Titillium" charset="0"/>
                <a:cs typeface="Titillium" charset="0"/>
              </a:rPr>
              <a:t>Получение сертификата инструктора, личной книжки волонтера</a:t>
            </a:r>
            <a:endParaRPr lang="en-US" sz="1600" dirty="0">
              <a:solidFill>
                <a:srgbClr val="666666"/>
              </a:solidFill>
              <a:latin typeface="+mj-lt"/>
              <a:ea typeface="Titillium" charset="0"/>
              <a:cs typeface="Titillium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86739" y="3818122"/>
            <a:ext cx="3394624" cy="1969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b="1" spc="200" dirty="0">
                <a:latin typeface="Titillium" charset="0"/>
                <a:ea typeface="Titillium" charset="0"/>
                <a:cs typeface="Titillium" charset="0"/>
              </a:rPr>
              <a:t>Длительность обучения</a:t>
            </a:r>
            <a:endParaRPr lang="en-US" sz="1600" b="1" spc="200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909418" y="4139536"/>
            <a:ext cx="3697687" cy="738664"/>
          </a:xfrm>
          <a:prstGeom prst="rect">
            <a:avLst/>
          </a:prstGeom>
          <a:noFill/>
        </p:spPr>
        <p:txBody>
          <a:bodyPr wrap="square" lIns="0" tIns="0" rIns="91438" bIns="0" rtlCol="0">
            <a:spAutoFit/>
          </a:bodyPr>
          <a:lstStyle/>
          <a:p>
            <a:r>
              <a:rPr lang="ru-RU" sz="1600" dirty="0">
                <a:solidFill>
                  <a:srgbClr val="666666"/>
                </a:solidFill>
                <a:latin typeface="+mj-lt"/>
              </a:rPr>
              <a:t>3 дня по 3 часа (город Иркутск) или 2 полных дня (выездная Школа)</a:t>
            </a:r>
            <a:endParaRPr lang="en-US" sz="1600" dirty="0">
              <a:solidFill>
                <a:srgbClr val="666666"/>
              </a:solidFill>
              <a:latin typeface="+mj-lt"/>
              <a:ea typeface="Titillium" charset="0"/>
              <a:cs typeface="Titillium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86737" y="4751841"/>
            <a:ext cx="2801067" cy="1969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b="1" spc="200" dirty="0">
                <a:latin typeface="Titillium" charset="0"/>
                <a:ea typeface="Titillium" charset="0"/>
                <a:cs typeface="Titillium" charset="0"/>
              </a:rPr>
              <a:t>Онлайн-площадка  </a:t>
            </a:r>
            <a:endParaRPr lang="en-US" sz="1600" b="1" spc="200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02985" y="5037900"/>
            <a:ext cx="3948120" cy="984885"/>
          </a:xfrm>
          <a:prstGeom prst="rect">
            <a:avLst/>
          </a:prstGeom>
          <a:noFill/>
        </p:spPr>
        <p:txBody>
          <a:bodyPr wrap="square" lIns="0" tIns="0" rIns="91438" bIns="0" rtlCol="0">
            <a:spAutoFit/>
          </a:bodyPr>
          <a:lstStyle/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itillium" charset="0"/>
                <a:cs typeface="Titillium" charset="0"/>
              </a:rPr>
              <a:t>Для координации деятельности волонтеров и оказания им методической помощи созданы аккаунты 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itillium" charset="0"/>
                <a:cs typeface="Titillium" charset="0"/>
              </a:rPr>
              <a:t>avd_irk</a:t>
            </a:r>
          </a:p>
        </p:txBody>
      </p:sp>
      <p:cxnSp>
        <p:nvCxnSpPr>
          <p:cNvPr id="25" name="Straight Connector 24"/>
          <p:cNvCxnSpPr/>
          <p:nvPr/>
        </p:nvCxnSpPr>
        <p:spPr>
          <a:xfrm flipH="1">
            <a:off x="7397702" y="794084"/>
            <a:ext cx="37815" cy="5125453"/>
          </a:xfrm>
          <a:prstGeom prst="line">
            <a:avLst/>
          </a:prstGeom>
          <a:ln w="6350"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21" t="5614" r="16036" b="180"/>
          <a:stretch/>
        </p:blipFill>
        <p:spPr>
          <a:xfrm>
            <a:off x="1" y="0"/>
            <a:ext cx="4084920" cy="6858000"/>
          </a:xfrm>
        </p:spPr>
      </p:pic>
      <p:pic>
        <p:nvPicPr>
          <p:cNvPr id="27" name="Picture 2" descr="Иконка instagram - Png картинки и иконки без фон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372" y="5919537"/>
            <a:ext cx="672851" cy="672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" descr="Значок вк (вконтакте) в png формат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377" y="5847395"/>
            <a:ext cx="767015" cy="767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6" descr="Значок телеграмма - Png картинки и иконки без фон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261" y="5864192"/>
            <a:ext cx="810571" cy="810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0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703505"/>
              </p:ext>
            </p:extLst>
          </p:nvPr>
        </p:nvGraphicFramePr>
        <p:xfrm>
          <a:off x="1989722" y="1800225"/>
          <a:ext cx="3024188" cy="426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Acrobat Document" r:id="rId3" imgW="2838287" imgH="4000320" progId="Acrobat.Document.11">
                  <p:embed/>
                </p:oleObj>
              </mc:Choice>
              <mc:Fallback>
                <p:oleObj name="Acrobat Document" r:id="rId3" imgW="2838287" imgH="4000320" progId="Acrobat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9722" y="1800225"/>
                        <a:ext cx="3024188" cy="426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1" name="Picture 4" descr="D:\Раб.стол\волонтеры проекты\Сертификат волонтера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83506" y="1811338"/>
            <a:ext cx="3181351" cy="425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118937" y="404814"/>
            <a:ext cx="10214811" cy="139541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окончанию курса обучения и успешного выполнения итогового задания вручаются  сертификат и личная  книжка волонтера</a:t>
            </a:r>
            <a:b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48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931066" y="1129128"/>
            <a:ext cx="9246498" cy="8092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Мероприятия по принципу </a:t>
            </a:r>
            <a:r>
              <a:rPr lang="ru-RU" dirty="0" smtClean="0">
                <a:solidFill>
                  <a:srgbClr val="FF0000"/>
                </a:solidFill>
              </a:rPr>
              <a:t>«Равный равному»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0" t="32106" r="20285" b="31753"/>
          <a:stretch/>
        </p:blipFill>
        <p:spPr bwMode="auto">
          <a:xfrm>
            <a:off x="957941" y="1447799"/>
            <a:ext cx="6858001" cy="287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0"/>
          <a:stretch/>
        </p:blipFill>
        <p:spPr bwMode="auto">
          <a:xfrm>
            <a:off x="7913914" y="1466850"/>
            <a:ext cx="3984171" cy="283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13" r="111" b="7309"/>
          <a:stretch/>
        </p:blipFill>
        <p:spPr bwMode="auto">
          <a:xfrm>
            <a:off x="957941" y="4113734"/>
            <a:ext cx="4310743" cy="2685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11" r="6833" b="19948"/>
          <a:stretch/>
        </p:blipFill>
        <p:spPr bwMode="auto">
          <a:xfrm>
            <a:off x="5508171" y="4368089"/>
            <a:ext cx="6085114" cy="2397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282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229023"/>
            <a:ext cx="31242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4777" y="157687"/>
            <a:ext cx="10919012" cy="9525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Региональный координатор (сотрудник ОГКУ «ЦПН») – </a:t>
            </a:r>
            <a:br>
              <a:rPr lang="ru-RU" sz="2800" dirty="0" smtClean="0"/>
            </a:br>
            <a:endParaRPr lang="ru-RU" sz="2800" dirty="0" smtClean="0"/>
          </a:p>
          <a:p>
            <a:r>
              <a:rPr lang="ru-RU" sz="2200" dirty="0" smtClean="0"/>
              <a:t>Составление и исполнение регионального плана мероприятий по развитию антинаркотического движения на территории муниципальных образований Иркутской области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 smtClean="0"/>
              <a:t>Курирование и организация работы онлайн-школы для добровольцев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 smtClean="0"/>
              <a:t>Проведение областных обучающих семинаров для специалистов и волонтеров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 smtClean="0"/>
              <a:t>Методическая поддержка, создание и распространение полиграфии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 smtClean="0"/>
              <a:t>Создание и поддержка единой концепции АВД (логотип, гимн и т.д.)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 smtClean="0"/>
              <a:t>Организация областных и всероссийских мероприятий, посвященных добровольчеству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 smtClean="0"/>
              <a:t>Проведение областных конкурсов для добровольцев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 smtClean="0"/>
              <a:t>Выдача волонтерских книжек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 smtClean="0"/>
              <a:t>Поощрение самых активных добровольцев Иркутской области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7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 smtClean="0"/>
          </a:p>
          <a:p>
            <a:endParaRPr lang="ru-RU" sz="2800" dirty="0"/>
          </a:p>
          <a:p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64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229023"/>
            <a:ext cx="31242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7905" y="170347"/>
            <a:ext cx="116451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+mj-lt"/>
              </a:rPr>
              <a:t>КАКОЕ УЧАСТИЕ ПРИНИМАЮТ </a:t>
            </a:r>
            <a:r>
              <a:rPr lang="ru-RU" sz="3200" b="1" dirty="0" smtClean="0">
                <a:solidFill>
                  <a:srgbClr val="FF0000"/>
                </a:solidFill>
                <a:latin typeface="+mj-lt"/>
              </a:rPr>
              <a:t>ОБРАЗОВАТЕЛЬНЫЕ ОРГАНИЗАЦИИ?</a:t>
            </a:r>
            <a:endParaRPr lang="ru-RU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341" y="977171"/>
            <a:ext cx="115017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1340" y="1523756"/>
            <a:ext cx="1131345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</a:rPr>
              <a:t>Куратор кабинета профилактики (</a:t>
            </a:r>
            <a:r>
              <a:rPr lang="ru-RU" sz="2400" dirty="0" err="1" smtClean="0">
                <a:solidFill>
                  <a:srgbClr val="000000"/>
                </a:solidFill>
              </a:rPr>
              <a:t>суз</a:t>
            </a:r>
            <a:r>
              <a:rPr lang="ru-RU" sz="2400" dirty="0" smtClean="0">
                <a:solidFill>
                  <a:srgbClr val="000000"/>
                </a:solidFill>
              </a:rPr>
              <a:t>, вуз), лицо, ответственное за работу </a:t>
            </a:r>
            <a:r>
              <a:rPr lang="ru-RU" sz="2400" dirty="0" err="1" smtClean="0">
                <a:solidFill>
                  <a:srgbClr val="000000"/>
                </a:solidFill>
              </a:rPr>
              <a:t>наркопоста</a:t>
            </a:r>
            <a:r>
              <a:rPr lang="ru-RU" sz="2400" dirty="0" smtClean="0">
                <a:solidFill>
                  <a:srgbClr val="000000"/>
                </a:solidFill>
              </a:rPr>
              <a:t> (школы) работают с обученными добровольцами АВД: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</a:rPr>
              <a:t>Проводят собрания добровольцев АВД;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</a:rPr>
              <a:t>Занимаются дополнительным обучением </a:t>
            </a:r>
            <a:r>
              <a:rPr lang="ru-RU" sz="2400" dirty="0" err="1" smtClean="0">
                <a:solidFill>
                  <a:srgbClr val="000000"/>
                </a:solidFill>
              </a:rPr>
              <a:t>АВДшников</a:t>
            </a:r>
            <a:r>
              <a:rPr lang="ru-RU" sz="2400" dirty="0" smtClean="0">
                <a:solidFill>
                  <a:srgbClr val="000000"/>
                </a:solidFill>
              </a:rPr>
              <a:t> (тренинги, лекции, кинолектории, обсуждения и т.д.);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</a:rPr>
              <a:t>Разрабатывают с ребятами профилактические мероприятия и проводят их на базе образовательной организации для всех обучающихся;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</a:rPr>
              <a:t>Разрабатывают с ребятами профилактические проекты для участия в областных, всероссийских конкурсах;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</a:rPr>
              <a:t>Участвуют в мероприятиях, проводимых муниципальным (МКУ «</a:t>
            </a:r>
            <a:r>
              <a:rPr lang="ru-RU" sz="2400" dirty="0">
                <a:solidFill>
                  <a:srgbClr val="000000"/>
                </a:solidFill>
              </a:rPr>
              <a:t>Центр молодежных инициатив</a:t>
            </a:r>
            <a:r>
              <a:rPr lang="ru-RU" sz="2400" dirty="0" smtClean="0">
                <a:solidFill>
                  <a:srgbClr val="000000"/>
                </a:solidFill>
              </a:rPr>
              <a:t>») и региональном (ОГКУ «ЦПН») координаторами;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</a:rPr>
              <a:t>Участвуют в волонтерских слетах.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1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229023"/>
            <a:ext cx="31242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9623" y="272988"/>
            <a:ext cx="116541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+mj-lt"/>
              </a:rPr>
              <a:t>Система АВД</a:t>
            </a:r>
            <a:endParaRPr lang="ru-RU" sz="3200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17738137"/>
              </p:ext>
            </p:extLst>
          </p:nvPr>
        </p:nvGraphicFramePr>
        <p:xfrm>
          <a:off x="687294" y="94378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Прямая соединительная линия 7"/>
          <p:cNvCxnSpPr>
            <a:endCxn id="12" idx="1"/>
          </p:cNvCxnSpPr>
          <p:nvPr/>
        </p:nvCxnSpPr>
        <p:spPr>
          <a:xfrm flipV="1">
            <a:off x="5809129" y="4403381"/>
            <a:ext cx="2976281" cy="751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endCxn id="11" idx="1"/>
          </p:cNvCxnSpPr>
          <p:nvPr/>
        </p:nvCxnSpPr>
        <p:spPr>
          <a:xfrm flipV="1">
            <a:off x="6293223" y="2724800"/>
            <a:ext cx="2492188" cy="13003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732493" y="1371898"/>
            <a:ext cx="1434353" cy="1156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785411" y="2124635"/>
            <a:ext cx="284181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</a:t>
            </a:r>
            <a:r>
              <a:rPr lang="ru-RU" dirty="0" smtClean="0"/>
              <a:t>униципальный координатор – МКУ «</a:t>
            </a:r>
            <a:r>
              <a:rPr lang="ru-RU" dirty="0"/>
              <a:t>Центр молодежных инициатив»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85410" y="3664717"/>
            <a:ext cx="2841813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Региональные специалисты, кураторы кабинетов профилактики, </a:t>
            </a:r>
            <a:r>
              <a:rPr lang="ru-RU" dirty="0" err="1" smtClean="0"/>
              <a:t>наркопостов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166846" y="1141744"/>
            <a:ext cx="284181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ОГКУ «ЦПН»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018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229023"/>
            <a:ext cx="31242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9623" y="344706"/>
            <a:ext cx="96729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+mj-lt"/>
              </a:rPr>
              <a:t>Волонтерский актив образовательной организации – это самая маленькая, но в то же время САМАЯ ВАЖНАЯ ячейка </a:t>
            </a:r>
            <a:r>
              <a:rPr lang="ru-RU" sz="3200" dirty="0" smtClean="0">
                <a:solidFill>
                  <a:srgbClr val="FF0000"/>
                </a:solidFill>
                <a:latin typeface="+mj-lt"/>
              </a:rPr>
              <a:t>Антинаркотического волонтерского движения Иркутской области</a:t>
            </a:r>
            <a:endParaRPr lang="ru-RU" sz="32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219" y="2963405"/>
            <a:ext cx="5680263" cy="378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31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229023"/>
            <a:ext cx="31242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9623" y="344706"/>
            <a:ext cx="96729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+mj-lt"/>
              </a:rPr>
              <a:t>Какие предубеждения </a:t>
            </a:r>
            <a:r>
              <a:rPr lang="ru-RU" sz="3200" dirty="0" smtClean="0">
                <a:solidFill>
                  <a:srgbClr val="FF0000"/>
                </a:solidFill>
                <a:latin typeface="+mj-lt"/>
              </a:rPr>
              <a:t>мешают нам:</a:t>
            </a:r>
            <a:endParaRPr lang="ru-RU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0562" y="1353079"/>
            <a:ext cx="47959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1. Клишированный образ наркозависимого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0562" y="2117046"/>
            <a:ext cx="10289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2. </a:t>
            </a:r>
            <a:r>
              <a:rPr lang="ru-RU" dirty="0"/>
              <a:t>Моих детей, учеников, студентов никогда не коснётся проблема наркомании. Они не такие!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0562" y="2800631"/>
            <a:ext cx="4146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3. Наркомания – это распущенность!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0562" y="3522324"/>
            <a:ext cx="7910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4</a:t>
            </a:r>
            <a:r>
              <a:rPr lang="ru-RU" dirty="0" smtClean="0"/>
              <a:t>. Наркоманами становятся из-за пропаганды в музыке, кино, сериалах!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0562" y="4284325"/>
            <a:ext cx="86040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5</a:t>
            </a:r>
            <a:r>
              <a:rPr lang="ru-RU" dirty="0" smtClean="0"/>
              <a:t>. Лучше вообще не говорить о наркотиках, дабы не спровоцировать интерес!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0562" y="5001502"/>
            <a:ext cx="121756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6</a:t>
            </a:r>
            <a:r>
              <a:rPr lang="ru-RU" dirty="0" smtClean="0"/>
              <a:t>. Подросткам не интересна профилактика наркомании и вообще любая общественно-полезная деятельность!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1768" y="5647833"/>
            <a:ext cx="54746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7. Деление подростков на «плохих» и «хороших»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51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Заголовок 1"/>
          <p:cNvSpPr>
            <a:spLocks noGrp="1"/>
          </p:cNvSpPr>
          <p:nvPr>
            <p:ph type="title"/>
          </p:nvPr>
        </p:nvSpPr>
        <p:spPr>
          <a:xfrm>
            <a:off x="985899" y="260648"/>
            <a:ext cx="10125272" cy="98072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Проблематика вопроса</a:t>
            </a:r>
          </a:p>
        </p:txBody>
      </p:sp>
      <p:sp>
        <p:nvSpPr>
          <p:cNvPr id="103426" name="Содержимое 2"/>
          <p:cNvSpPr>
            <a:spLocks noGrp="1"/>
          </p:cNvSpPr>
          <p:nvPr>
            <p:ph idx="1"/>
          </p:nvPr>
        </p:nvSpPr>
        <p:spPr>
          <a:xfrm>
            <a:off x="287895" y="1108283"/>
            <a:ext cx="11521280" cy="5451119"/>
          </a:xfrm>
        </p:spPr>
        <p:txBody>
          <a:bodyPr>
            <a:normAutofit fontScale="47500" lnSpcReduction="20000"/>
          </a:bodyPr>
          <a:lstStyle/>
          <a:p>
            <a:pPr marL="457189" indent="-457189">
              <a:buFont typeface="Wingdings" pitchFamily="2" charset="2"/>
              <a:buChar char="Ø"/>
            </a:pPr>
            <a:endParaRPr lang="ru-RU" dirty="0" smtClean="0"/>
          </a:p>
          <a:p>
            <a:pPr marL="457189" indent="-457189" algn="just">
              <a:buFont typeface="Wingdings" pitchFamily="2" charset="2"/>
              <a:buChar char="Ø"/>
            </a:pPr>
            <a:r>
              <a:rPr lang="ru-RU" sz="8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 системный подход в работе с добровольцами антинаркотической направленности на местах;</a:t>
            </a:r>
          </a:p>
          <a:p>
            <a:pPr marL="457189" indent="-457189">
              <a:buFont typeface="Wingdings" pitchFamily="2" charset="2"/>
              <a:buChar char="Ø"/>
            </a:pPr>
            <a:endParaRPr lang="ru-RU" sz="6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189" indent="-457189" algn="just">
              <a:buFont typeface="Wingdings" pitchFamily="2" charset="2"/>
              <a:buChar char="Ø"/>
            </a:pPr>
            <a:r>
              <a:rPr lang="ru-RU" sz="8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во всех территориях сегодня развивается антинаркотическое волонтерство;</a:t>
            </a:r>
          </a:p>
          <a:p>
            <a:pPr algn="just"/>
            <a:endParaRPr lang="ru-RU" sz="8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189" indent="-457189" algn="just">
              <a:buFont typeface="Wingdings" pitchFamily="2" charset="2"/>
              <a:buChar char="Ø"/>
            </a:pPr>
            <a:r>
              <a:rPr lang="ru-RU" sz="8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понимания сути движения и направлений работы со стороны педагогов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280577" y="6405331"/>
            <a:ext cx="772304" cy="30814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ru-RU" altLang="ru-RU" dirty="0">
                <a:solidFill>
                  <a:srgbClr val="FFFFFF"/>
                </a:solidFill>
                <a:latin typeface="Arial" panose="020B0604020202020204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59864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229023"/>
            <a:ext cx="31242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2641" y="1371898"/>
            <a:ext cx="706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 Активистов любят везде! Активисты </a:t>
            </a:r>
            <a:r>
              <a:rPr lang="ru-RU" dirty="0"/>
              <a:t>чаще всего </a:t>
            </a:r>
            <a:r>
              <a:rPr lang="ru-RU" dirty="0" smtClean="0"/>
              <a:t>более успешны </a:t>
            </a:r>
            <a:r>
              <a:rPr lang="ru-RU" dirty="0"/>
              <a:t>в жизни, </a:t>
            </a:r>
            <a:r>
              <a:rPr lang="ru-RU" dirty="0" smtClean="0"/>
              <a:t>так </a:t>
            </a:r>
            <a:r>
              <a:rPr lang="ru-RU" dirty="0"/>
              <a:t>как умеют </a:t>
            </a:r>
            <a:r>
              <a:rPr lang="ru-RU" dirty="0" smtClean="0"/>
              <a:t>эффективно выстраивать </a:t>
            </a:r>
            <a:r>
              <a:rPr lang="ru-RU" dirty="0"/>
              <a:t>социальные связи!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4923" y="2373677"/>
            <a:ext cx="70395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2. Волонтерская книжка – это дополнительные баллы для поступления во многие вузы!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4923" y="3153572"/>
            <a:ext cx="70395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3. Участие в </a:t>
            </a:r>
            <a:r>
              <a:rPr lang="ru-RU" dirty="0" err="1" smtClean="0"/>
              <a:t>волонтерстве</a:t>
            </a:r>
            <a:r>
              <a:rPr lang="ru-RU" dirty="0" smtClean="0"/>
              <a:t> – новые грамоты в портфолио, которое также дает доп. баллы </a:t>
            </a:r>
            <a:br>
              <a:rPr lang="ru-RU" dirty="0" smtClean="0"/>
            </a:br>
            <a:r>
              <a:rPr lang="ru-RU" dirty="0" smtClean="0"/>
              <a:t>при поступлении! 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2641" y="4249338"/>
            <a:ext cx="32816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4. Волонтеры путешествуют!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0562" y="4895669"/>
            <a:ext cx="56462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5</a:t>
            </a:r>
            <a:r>
              <a:rPr lang="ru-RU" dirty="0" smtClean="0"/>
              <a:t>. Волонтеры знакомятся с интересными людьми! 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9623" y="344706"/>
            <a:ext cx="96729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+mj-lt"/>
              </a:rPr>
              <a:t>Как </a:t>
            </a:r>
            <a:r>
              <a:rPr lang="ru-RU" sz="3200" dirty="0" smtClean="0">
                <a:solidFill>
                  <a:srgbClr val="FF0000"/>
                </a:solidFill>
                <a:latin typeface="+mj-lt"/>
              </a:rPr>
              <a:t>замотивировать ребят?</a:t>
            </a:r>
            <a:endParaRPr lang="ru-RU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4923" y="5477570"/>
            <a:ext cx="107619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6. Волонтеры получают опыт для работы в сфере: молодежной политики, педагогики, психологии! 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10" y="56178"/>
            <a:ext cx="5031292" cy="555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134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56593" y="164236"/>
            <a:ext cx="6665334" cy="80920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Кейс </a:t>
            </a:r>
            <a:r>
              <a:rPr lang="ru-RU" dirty="0" smtClean="0">
                <a:solidFill>
                  <a:srgbClr val="FF0000"/>
                </a:solidFill>
              </a:rPr>
              <a:t>добровольца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86457" y="6291943"/>
            <a:ext cx="450649" cy="239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3" t="12096" r="25100" b="1719"/>
          <a:stretch/>
        </p:blipFill>
        <p:spPr bwMode="auto">
          <a:xfrm>
            <a:off x="41688" y="1393372"/>
            <a:ext cx="7136585" cy="501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02" t="21020" r="28989" b="7671"/>
          <a:stretch/>
        </p:blipFill>
        <p:spPr bwMode="auto">
          <a:xfrm>
            <a:off x="7137225" y="0"/>
            <a:ext cx="48665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26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10381" y="486965"/>
            <a:ext cx="6665334" cy="8092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Рабочая тетрадь </a:t>
            </a:r>
            <a:r>
              <a:rPr lang="ru-RU" dirty="0" smtClean="0">
                <a:solidFill>
                  <a:srgbClr val="FF0000"/>
                </a:solidFill>
              </a:rPr>
              <a:t>Волонтера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86457" y="6291943"/>
            <a:ext cx="450649" cy="239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7" t="11669" r="32965"/>
          <a:stretch/>
        </p:blipFill>
        <p:spPr bwMode="auto">
          <a:xfrm>
            <a:off x="7226411" y="0"/>
            <a:ext cx="480422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7" t="17306" r="25763" b="20674"/>
          <a:stretch/>
        </p:blipFill>
        <p:spPr bwMode="auto">
          <a:xfrm>
            <a:off x="0" y="1716820"/>
            <a:ext cx="7226411" cy="5141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003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0096" y="1124744"/>
            <a:ext cx="4608512" cy="3744416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 подготовки волонтеров АВД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" t="11074" r="20884" b="6520"/>
          <a:stretch/>
        </p:blipFill>
        <p:spPr bwMode="auto">
          <a:xfrm>
            <a:off x="719403" y="1124745"/>
            <a:ext cx="5884672" cy="358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31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229023"/>
            <a:ext cx="31242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9623" y="344706"/>
            <a:ext cx="96729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+mj-lt"/>
              </a:rPr>
              <a:t>По каким направлениям </a:t>
            </a:r>
            <a:r>
              <a:rPr lang="ru-RU" sz="3200" dirty="0" smtClean="0">
                <a:solidFill>
                  <a:srgbClr val="FF0000"/>
                </a:solidFill>
                <a:latin typeface="+mj-lt"/>
              </a:rPr>
              <a:t>работать с волонтерами?</a:t>
            </a:r>
            <a:endParaRPr lang="ru-RU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4530" y="1818945"/>
            <a:ext cx="10913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+mj-lt"/>
              </a:rPr>
              <a:t>1 направление: Повышение компетенций волонтера</a:t>
            </a:r>
            <a:endParaRPr lang="ru-RU" sz="2800" dirty="0"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91316" y="2536122"/>
            <a:ext cx="6831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+mj-lt"/>
              </a:rPr>
              <a:t>Юридическая грамотность</a:t>
            </a:r>
            <a:endParaRPr lang="ru-RU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66800" y="3280193"/>
            <a:ext cx="6831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+mj-lt"/>
              </a:rPr>
              <a:t>Медицинские последствия приема наркотиков, алкоголя, курения</a:t>
            </a:r>
            <a:endParaRPr lang="ru-RU" sz="2400" dirty="0"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9623" y="4534363"/>
            <a:ext cx="6831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+mj-lt"/>
              </a:rPr>
              <a:t>Социальный последствия наркомании </a:t>
            </a:r>
            <a:endParaRPr lang="ru-RU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80731" y="3718975"/>
            <a:ext cx="422237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+mj-lt"/>
              </a:rPr>
              <a:t>Развитие у волонтеров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+mj-lt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+mj-lt"/>
              </a:rPr>
            </a:br>
            <a:r>
              <a:rPr lang="en-US" dirty="0" smtClean="0">
                <a:solidFill>
                  <a:srgbClr val="FF0000"/>
                </a:solidFill>
                <a:latin typeface="+mj-lt"/>
              </a:rPr>
              <a:t>Soft skills</a:t>
            </a:r>
            <a:r>
              <a:rPr lang="ru-RU" dirty="0" smtClean="0">
                <a:solidFill>
                  <a:srgbClr val="FF0000"/>
                </a:solidFill>
                <a:latin typeface="+mj-lt"/>
              </a:rPr>
              <a:t>:</a:t>
            </a:r>
          </a:p>
          <a:p>
            <a:r>
              <a:rPr lang="ru-RU" dirty="0" smtClean="0">
                <a:solidFill>
                  <a:srgbClr val="FF0000"/>
                </a:solidFill>
                <a:latin typeface="+mj-lt"/>
              </a:rPr>
              <a:t>Коммуникации</a:t>
            </a:r>
          </a:p>
          <a:p>
            <a:r>
              <a:rPr lang="ru-RU" dirty="0" smtClean="0">
                <a:solidFill>
                  <a:srgbClr val="FF0000"/>
                </a:solidFill>
                <a:latin typeface="+mj-lt"/>
              </a:rPr>
              <a:t>Личная мотивация</a:t>
            </a:r>
          </a:p>
          <a:p>
            <a:r>
              <a:rPr lang="ru-RU" dirty="0" smtClean="0">
                <a:solidFill>
                  <a:srgbClr val="FF0000"/>
                </a:solidFill>
                <a:latin typeface="+mj-lt"/>
              </a:rPr>
              <a:t>Тайм-менеджмент</a:t>
            </a:r>
          </a:p>
          <a:p>
            <a:r>
              <a:rPr lang="ru-RU" dirty="0" smtClean="0">
                <a:solidFill>
                  <a:srgbClr val="FF0000"/>
                </a:solidFill>
                <a:latin typeface="+mj-lt"/>
              </a:rPr>
              <a:t>Лидерство</a:t>
            </a:r>
          </a:p>
          <a:p>
            <a:r>
              <a:rPr lang="ru-RU" dirty="0" smtClean="0">
                <a:solidFill>
                  <a:srgbClr val="FF0000"/>
                </a:solidFill>
                <a:latin typeface="+mj-lt"/>
              </a:rPr>
              <a:t>Креативность</a:t>
            </a:r>
          </a:p>
          <a:p>
            <a:r>
              <a:rPr lang="ru-RU" dirty="0" smtClean="0">
                <a:solidFill>
                  <a:srgbClr val="FF0000"/>
                </a:solidFill>
                <a:latin typeface="+mj-lt"/>
              </a:rPr>
              <a:t>Критическое мышление </a:t>
            </a:r>
          </a:p>
          <a:p>
            <a:r>
              <a:rPr lang="ru-RU" dirty="0" smtClean="0">
                <a:solidFill>
                  <a:srgbClr val="FF0000"/>
                </a:solidFill>
                <a:latin typeface="+mj-lt"/>
              </a:rPr>
              <a:t>Решение кейсов</a:t>
            </a:r>
          </a:p>
          <a:p>
            <a:r>
              <a:rPr lang="ru-RU" dirty="0" smtClean="0">
                <a:solidFill>
                  <a:srgbClr val="FF0000"/>
                </a:solidFill>
                <a:latin typeface="+mj-lt"/>
              </a:rPr>
              <a:t>Эмоциональный интеллект </a:t>
            </a:r>
          </a:p>
          <a:p>
            <a:endParaRPr lang="ru-RU" sz="2400" dirty="0" smtClean="0">
              <a:solidFill>
                <a:srgbClr val="FF0000"/>
              </a:solidFill>
              <a:latin typeface="+mj-lt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+mj-lt"/>
              </a:rPr>
              <a:t>  </a:t>
            </a:r>
            <a:endParaRPr lang="ru-RU" sz="24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2312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5" grpId="0"/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229023"/>
            <a:ext cx="31242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9623" y="344706"/>
            <a:ext cx="96729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+mj-lt"/>
              </a:rPr>
              <a:t>Идеи для проведения мероприятий </a:t>
            </a:r>
            <a:br>
              <a:rPr lang="ru-RU" sz="3200" dirty="0" smtClean="0">
                <a:latin typeface="+mj-lt"/>
              </a:rPr>
            </a:br>
            <a:r>
              <a:rPr lang="ru-RU" sz="3200" dirty="0" smtClean="0">
                <a:solidFill>
                  <a:srgbClr val="FF0000"/>
                </a:solidFill>
                <a:latin typeface="+mj-lt"/>
              </a:rPr>
              <a:t>на базе образовательных организаций</a:t>
            </a:r>
            <a:endParaRPr lang="ru-RU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9623" y="1616206"/>
            <a:ext cx="112686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000000"/>
                </a:solidFill>
                <a:latin typeface="Arial Black"/>
              </a:rPr>
              <a:t>2 направление: Разработка мероприятий и проведение на базе образовательных организаций  </a:t>
            </a:r>
            <a:endParaRPr lang="ru-RU" sz="2800" dirty="0">
              <a:solidFill>
                <a:srgbClr val="000000"/>
              </a:solidFill>
              <a:latin typeface="Arial Black"/>
            </a:endParaRPr>
          </a:p>
        </p:txBody>
      </p:sp>
      <p:pic>
        <p:nvPicPr>
          <p:cNvPr id="2052" name="Picture 4" descr="Как согласовать мероприятие • «Мастера» — курсы и журнал про креативный  бизне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008" y="2738718"/>
            <a:ext cx="377190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Организация и проведение мероприятий — ИвентЭкспоСтрой Краснодар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727" y="2738718"/>
            <a:ext cx="5590802" cy="33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03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9954" y="411403"/>
            <a:ext cx="9269506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/>
              </a:rPr>
              <a:t>ФОРУМ</a:t>
            </a:r>
            <a:r>
              <a:rPr lang="ru-RU" sz="3200" dirty="0" smtClean="0">
                <a:solidFill>
                  <a:schemeClr val="tx1"/>
                </a:solidFill>
                <a:latin typeface="Arial Black"/>
              </a:rPr>
              <a:t>-ТЕАТР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54" y="1074231"/>
            <a:ext cx="6102724" cy="4068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Театр вовлекает бизнес – Коммерсантъ Воронеж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607" y="2402541"/>
            <a:ext cx="7497393" cy="421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10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380564"/>
            <a:ext cx="1036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+mj-lt"/>
                <a:cs typeface="Aharoni" panose="02010803020104030203" pitchFamily="2" charset="-79"/>
              </a:rPr>
              <a:t>Вовлечение </a:t>
            </a:r>
            <a:r>
              <a:rPr lang="ru-RU" dirty="0">
                <a:latin typeface="+mj-lt"/>
                <a:cs typeface="Aharoni" panose="02010803020104030203" pitchFamily="2" charset="-79"/>
              </a:rPr>
              <a:t>ребят в </a:t>
            </a:r>
            <a:r>
              <a:rPr lang="ru-RU" dirty="0">
                <a:solidFill>
                  <a:srgbClr val="FF0000"/>
                </a:solidFill>
                <a:latin typeface="+mj-lt"/>
                <a:cs typeface="Aharoni" panose="02010803020104030203" pitchFamily="2" charset="-79"/>
              </a:rPr>
              <a:t>организацию профилактики исходя </a:t>
            </a:r>
            <a:r>
              <a:rPr lang="ru-RU" dirty="0" smtClean="0">
                <a:solidFill>
                  <a:srgbClr val="FF0000"/>
                </a:solidFill>
                <a:latin typeface="+mj-lt"/>
                <a:cs typeface="Aharoni" panose="02010803020104030203" pitchFamily="2" charset="-79"/>
              </a:rPr>
              <a:t>из их профессиональных навыков </a:t>
            </a:r>
            <a:endParaRPr lang="ru-RU" dirty="0">
              <a:solidFill>
                <a:srgbClr val="FF0000"/>
              </a:solidFill>
              <a:latin typeface="+mj-lt"/>
              <a:cs typeface="Aharoni" panose="02010803020104030203" pitchFamily="2" charset="-79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837" y="1391210"/>
            <a:ext cx="549592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903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073" y="374906"/>
            <a:ext cx="5838275" cy="58168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3972" y="3360963"/>
            <a:ext cx="3667988" cy="120032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 вовлечение добровольческих активов </a:t>
            </a:r>
          </a:p>
          <a:p>
            <a:r>
              <a:rPr lang="ru-RU" dirty="0">
                <a:latin typeface="Arial Narrow" panose="020B0606020202030204" pitchFamily="34" charset="0"/>
              </a:rPr>
              <a:t> 42 территорий области в мероприятия</a:t>
            </a:r>
          </a:p>
          <a:p>
            <a:r>
              <a:rPr lang="ru-RU" dirty="0">
                <a:latin typeface="Arial Narrow" panose="020B0606020202030204" pitchFamily="34" charset="0"/>
              </a:rPr>
              <a:t> </a:t>
            </a:r>
          </a:p>
          <a:p>
            <a:r>
              <a:rPr lang="ru-RU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5" name="Овал 4"/>
          <p:cNvSpPr/>
          <p:nvPr/>
        </p:nvSpPr>
        <p:spPr>
          <a:xfrm>
            <a:off x="507999" y="3462355"/>
            <a:ext cx="355600" cy="3556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38372" y="4795219"/>
            <a:ext cx="355600" cy="3556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38372" y="6052351"/>
            <a:ext cx="355600" cy="3556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endCxn id="6" idx="0"/>
          </p:cNvCxnSpPr>
          <p:nvPr/>
        </p:nvCxnSpPr>
        <p:spPr>
          <a:xfrm>
            <a:off x="685800" y="3817955"/>
            <a:ext cx="30373" cy="977264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6" idx="4"/>
            <a:endCxn id="7" idx="0"/>
          </p:cNvCxnSpPr>
          <p:nvPr/>
        </p:nvCxnSpPr>
        <p:spPr>
          <a:xfrm>
            <a:off x="716172" y="5150819"/>
            <a:ext cx="0" cy="90153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240972" y="342236"/>
            <a:ext cx="7506043" cy="92332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ru-RU" b="1" dirty="0">
                <a:latin typeface="Arial Narrow" panose="020B0606020202030204" pitchFamily="34" charset="0"/>
              </a:rPr>
              <a:t>создание живого образовательного пространства</a:t>
            </a:r>
          </a:p>
          <a:p>
            <a:pPr algn="just"/>
            <a:r>
              <a:rPr lang="ru-RU" b="1" dirty="0">
                <a:latin typeface="Arial Narrow" panose="020B0606020202030204" pitchFamily="34" charset="0"/>
              </a:rPr>
              <a:t>для добровольцев антинаркотической направленности</a:t>
            </a:r>
          </a:p>
          <a:p>
            <a:pPr algn="just"/>
            <a:r>
              <a:rPr lang="ru-RU" b="1" dirty="0">
                <a:latin typeface="Arial Narrow" panose="020B0606020202030204" pitchFamily="34" charset="0"/>
              </a:rPr>
              <a:t>Иркутской области</a:t>
            </a:r>
            <a:endParaRPr lang="ru-RU" b="1" dirty="0"/>
          </a:p>
        </p:txBody>
      </p:sp>
      <p:sp>
        <p:nvSpPr>
          <p:cNvPr id="30" name="Овал 29"/>
          <p:cNvSpPr/>
          <p:nvPr/>
        </p:nvSpPr>
        <p:spPr>
          <a:xfrm>
            <a:off x="364716" y="408376"/>
            <a:ext cx="642165" cy="64216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>
            <a:stCxn id="30" idx="4"/>
          </p:cNvCxnSpPr>
          <p:nvPr/>
        </p:nvCxnSpPr>
        <p:spPr>
          <a:xfrm>
            <a:off x="685801" y="1050540"/>
            <a:ext cx="1" cy="977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507999" y="2027804"/>
            <a:ext cx="355600" cy="3556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>
            <a:stCxn id="38" idx="4"/>
            <a:endCxn id="5" idx="0"/>
          </p:cNvCxnSpPr>
          <p:nvPr/>
        </p:nvCxnSpPr>
        <p:spPr>
          <a:xfrm>
            <a:off x="685799" y="2383405"/>
            <a:ext cx="0" cy="107895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977337" y="1967906"/>
            <a:ext cx="4248275" cy="64632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привлечение внимания волонтёрских активов</a:t>
            </a:r>
          </a:p>
          <a:p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региона к проблеме наркомании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76798" y="4720124"/>
            <a:ext cx="4108813" cy="64632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построение работающей системы в регионе</a:t>
            </a:r>
          </a:p>
          <a:p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1071772" y="5981699"/>
            <a:ext cx="3898820" cy="64632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формирование института наставничества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18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375" y="2454586"/>
            <a:ext cx="71448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+mj-lt"/>
              </a:rPr>
              <a:t>Благодарю за внимание!</a:t>
            </a:r>
            <a:endParaRPr lang="ru-RU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349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1650" y="1"/>
            <a:ext cx="10515600" cy="959224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12776"/>
            <a:ext cx="10922429" cy="4925271"/>
          </a:xfrm>
        </p:spPr>
        <p:txBody>
          <a:bodyPr>
            <a:normAutofit fontScale="92500" lnSpcReduction="20000"/>
          </a:bodyPr>
          <a:lstStyle/>
          <a:p>
            <a:pPr algn="just" fontAlgn="base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создание условий для устойчивого и планомерного развития волонтерского антинаркотического движения в Иркутской области, способствующих формированию активной гражданской позиции и ответственности у подростков и молодежи;</a:t>
            </a:r>
          </a:p>
          <a:p>
            <a:pPr algn="just" fontAlgn="base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вовлечение все большего количества подростков и молодежи в антинаркотическую деятельность;</a:t>
            </a:r>
          </a:p>
          <a:p>
            <a:pPr algn="just" fontAlgn="base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повышение уровня общественной активности населения Иркутской области, вовлеченности граждан в решение социальных задач.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417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307" y="762671"/>
            <a:ext cx="11017248" cy="1325563"/>
          </a:xfrm>
        </p:spPr>
        <p:txBody>
          <a:bodyPr>
            <a:noAutofit/>
          </a:bodyPr>
          <a:lstStyle/>
          <a:p>
            <a:pPr algn="just"/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решении  антинаркотической комиссии в Иркутской области от 7 декабря 2020 года  закреплены ряд поручений по выстраиванию данного направления на территории муниципальных образований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6119" y="2153477"/>
            <a:ext cx="10515600" cy="4704523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4.5. Рекомендовать главам (мэрам) муниципальных образований Иркутской области:</a:t>
            </a:r>
          </a:p>
          <a:p>
            <a:pPr algn="just"/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4.5.1. Определить и закрепить муниципальных координаторов по направлению «Профилактика незаконного потребления наркотических средств и психотропных веществ и других социально-негативных явлений». Информацию направить в ОГКУ «Центр профилактики наркомании».</a:t>
            </a:r>
          </a:p>
          <a:p>
            <a:pPr algn="just"/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– до 30 января 2021 года</a:t>
            </a:r>
          </a:p>
          <a:p>
            <a:pPr algn="just"/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4.5.2. Разработать и утвердить план мероприятий по развитию антинаркотического движения на территории муниципального образования на 2021-2013 годы. Копию плана направить в ОГКУ «Центр профилактики наркомании».</a:t>
            </a:r>
          </a:p>
          <a:p>
            <a:pPr algn="just"/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– до 30 января 2021 года</a:t>
            </a:r>
          </a:p>
          <a:p>
            <a:pPr algn="just"/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4..5.3. Включить в план заседаний муниципальной антинаркотической комиссии на 2021 год вопрос о развитии антинаркотического движения на территории муниципального образования</a:t>
            </a:r>
          </a:p>
          <a:p>
            <a:pPr algn="just"/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– до 30 декабря 2021 года</a:t>
            </a:r>
          </a:p>
          <a:p>
            <a:pPr algn="just"/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5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160" y="275977"/>
            <a:ext cx="11329259" cy="1325563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взаимодействия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добровольческими активами по направлению «Профилактика незаконного потребления наркотических средств и психотропных веществ и других социально-негативных явлений»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2286850"/>
              </p:ext>
            </p:extLst>
          </p:nvPr>
        </p:nvGraphicFramePr>
        <p:xfrm>
          <a:off x="815413" y="1604797"/>
          <a:ext cx="10515600" cy="4349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228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356659"/>
            <a:ext cx="10515600" cy="85562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обязанности муниципальных координаторов АВД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12777"/>
            <a:ext cx="10826419" cy="5445223"/>
          </a:xfrm>
        </p:spPr>
        <p:txBody>
          <a:bodyPr>
            <a:normAutofit fontScale="32500" lnSpcReduction="20000"/>
          </a:bodyPr>
          <a:lstStyle/>
          <a:p>
            <a:pPr lvl="0" algn="just"/>
            <a:r>
              <a:rPr lang="ru-RU" sz="4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состояния работы добровольцев (волонтеров) по профилактике наркомании на текущий момент. Проблематика. Мероприятия. Выстраивание вектора развития данного направления. Разработка и утверждение плана мероприятий по развитию антинаркотического движения на территории муниципального образования с учетом специфики муниципального образования.</a:t>
            </a:r>
          </a:p>
          <a:p>
            <a:pPr lvl="0" algn="just"/>
            <a:r>
              <a:rPr lang="ru-RU" sz="4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и координирование развития антинаркотического движения на территории муниципального образования.</a:t>
            </a:r>
          </a:p>
          <a:p>
            <a:pPr lvl="0" algn="just"/>
            <a:r>
              <a:rPr lang="ru-RU" sz="4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региональным координатором антинаркотического движения.</a:t>
            </a:r>
          </a:p>
          <a:p>
            <a:pPr lvl="0" algn="just"/>
            <a:r>
              <a:rPr lang="ru-RU" sz="4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Выстраивание системы работы с добровольческим активом (активами) по линии профилактики наркомании с образовательными организациями, расположенными на территории муниципального образования.  </a:t>
            </a:r>
          </a:p>
          <a:p>
            <a:pPr lvl="0" algn="just"/>
            <a:r>
              <a:rPr lang="ru-RU" sz="4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рабочих встреч по деятельности антинаркотического движения на территории муниципального образования  непосредственно со специалистами, организующими  работу по направлению «Профилактика незаконного потребления наркотических средств и психотропных веществ и других социально-негативных явлений».</a:t>
            </a:r>
          </a:p>
          <a:p>
            <a:pPr lvl="0" algn="just"/>
            <a:r>
              <a:rPr lang="ru-RU" sz="4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системы мотивации, поддержки, развития и поощрения волонтеров, в том числе в рамках реализации муниципальных программ (подпрограмм) по профилактике наркомании.</a:t>
            </a:r>
          </a:p>
          <a:p>
            <a:pPr lvl="0" algn="just"/>
            <a:r>
              <a:rPr lang="ru-RU" sz="4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информационному обеспечению волонтерской деятельности в средствах массовой информации в целях создания позитивного имиджа волонтеров антинаркотического движения.</a:t>
            </a:r>
          </a:p>
          <a:p>
            <a:pPr lvl="0" algn="just"/>
            <a:r>
              <a:rPr lang="ru-RU" sz="4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предложений в проект решений муниципальной антинаркотической комиссии. </a:t>
            </a:r>
          </a:p>
          <a:p>
            <a:pPr lvl="0" algn="just"/>
            <a:r>
              <a:rPr lang="ru-RU" sz="4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предложений по внедрению проектных антинаркотических мероприятий на территории муниципального 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91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164771" y="419819"/>
            <a:ext cx="10493829" cy="80920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tx1"/>
                </a:solidFill>
              </a:rPr>
              <a:t>нормативная </a:t>
            </a:r>
            <a:r>
              <a:rPr lang="ru-RU" dirty="0" smtClean="0">
                <a:solidFill>
                  <a:srgbClr val="FF0000"/>
                </a:solidFill>
              </a:rPr>
              <a:t>база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66800" y="1229023"/>
            <a:ext cx="31242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1341" y="1009000"/>
            <a:ext cx="112955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</a:t>
            </a:r>
            <a:r>
              <a:rPr lang="ru-RU" dirty="0" smtClean="0"/>
              <a:t>аспоряжением </a:t>
            </a:r>
            <a:r>
              <a:rPr lang="ru-RU" dirty="0"/>
              <a:t>Губернатора Иркутской области от </a:t>
            </a:r>
            <a:r>
              <a:rPr lang="ru-RU" dirty="0" smtClean="0"/>
              <a:t>30 </a:t>
            </a:r>
            <a:r>
              <a:rPr lang="ru-RU" dirty="0"/>
              <a:t>марта 2018 года № 40-р утверждена </a:t>
            </a:r>
            <a:r>
              <a:rPr lang="ru-RU" b="1" dirty="0"/>
              <a:t>Концепция развития волонтерской антинаркотической деятельности в Иркутской </a:t>
            </a:r>
            <a:r>
              <a:rPr lang="ru-RU" b="1" dirty="0" smtClean="0"/>
              <a:t>области</a:t>
            </a:r>
            <a:endParaRPr lang="ru-RU" b="1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84248510"/>
              </p:ext>
            </p:extLst>
          </p:nvPr>
        </p:nvGraphicFramePr>
        <p:xfrm>
          <a:off x="579718" y="1999130"/>
          <a:ext cx="6457576" cy="4329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642847" y="1655331"/>
            <a:ext cx="520849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Основные направления деятельности антинаркотического волонтерского движения:</a:t>
            </a:r>
          </a:p>
          <a:p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формирование </a:t>
            </a:r>
            <a:r>
              <a:rPr lang="ru-RU" dirty="0"/>
              <a:t>в обществе негативного отношения к незаконному употреблению и распространению наркотических средств и психотропных веществ;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разработка </a:t>
            </a:r>
            <a:r>
              <a:rPr lang="ru-RU" dirty="0"/>
              <a:t>и реализация социальных проектов, направленных на профилактику наркомании, пропаганду здорового образа жизни;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оказание </a:t>
            </a:r>
            <a:r>
              <a:rPr lang="ru-RU" dirty="0"/>
              <a:t>волонтерами, достигшими возраста 18 лет, содействия правоохранительным органам в работе по противодействию незаконному обороту.</a:t>
            </a:r>
          </a:p>
        </p:txBody>
      </p:sp>
    </p:spTree>
    <p:extLst>
      <p:ext uri="{BB962C8B-B14F-4D97-AF65-F5344CB8AC3E}">
        <p14:creationId xmlns:p14="http://schemas.microsoft.com/office/powerpoint/2010/main" val="390062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177" y="1392523"/>
            <a:ext cx="10515600" cy="1325563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ПЛАН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ПО РАЗВИТИЮ АНТИНАРКОТИЧЕСКОГО ДВИЖЕНИЯ НА ТЕРРИТОРИИ МУНИЦИПАЛЬНЫХ ОБРАЗОВАНИЙ ИРКУТСКОЙ ОБЛАСТИ НА 2021-2023 ГОДЫ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2" t="16866" r="22146" b="25954"/>
          <a:stretch/>
        </p:blipFill>
        <p:spPr bwMode="auto">
          <a:xfrm>
            <a:off x="7440149" y="1988840"/>
            <a:ext cx="4416491" cy="3918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68924604"/>
              </p:ext>
            </p:extLst>
          </p:nvPr>
        </p:nvGraphicFramePr>
        <p:xfrm>
          <a:off x="335360" y="1988840"/>
          <a:ext cx="6944320" cy="4128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9010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37458" y="424848"/>
            <a:ext cx="9246498" cy="8092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Кто такой доброволец </a:t>
            </a:r>
            <a:r>
              <a:rPr lang="ru-RU" dirty="0" err="1" smtClean="0">
                <a:solidFill>
                  <a:srgbClr val="FF0000"/>
                </a:solidFill>
              </a:rPr>
              <a:t>авд</a:t>
            </a:r>
            <a:r>
              <a:rPr lang="ru-RU" dirty="0" smtClean="0">
                <a:solidFill>
                  <a:schemeClr val="tx1"/>
                </a:solidFill>
              </a:rPr>
              <a:t>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2" y="1038109"/>
            <a:ext cx="6640677" cy="442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424435" y="719200"/>
            <a:ext cx="449542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dirty="0" smtClean="0"/>
              <a:t>Активный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dirty="0" smtClean="0"/>
              <a:t>Негативно относится к наркотикам, алкоголю, курению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dirty="0" smtClean="0"/>
              <a:t>Готов учиться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dirty="0" smtClean="0"/>
              <a:t>Готов транслировать свои знания в массы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5693533"/>
            <a:ext cx="7859485" cy="129509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err="1" smtClean="0">
                <a:solidFill>
                  <a:srgbClr val="FF0000"/>
                </a:solidFill>
              </a:rPr>
              <a:t>Авд</a:t>
            </a:r>
            <a:r>
              <a:rPr lang="ru-RU" dirty="0" smtClean="0">
                <a:solidFill>
                  <a:schemeClr val="tx1"/>
                </a:solidFill>
              </a:rPr>
              <a:t> = просветительское </a:t>
            </a:r>
            <a:r>
              <a:rPr lang="ru-RU" dirty="0" err="1" smtClean="0">
                <a:solidFill>
                  <a:schemeClr val="tx1"/>
                </a:solidFill>
              </a:rPr>
              <a:t>волонтерство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Знание</a:t>
            </a:r>
            <a:r>
              <a:rPr lang="ru-RU" dirty="0" smtClean="0">
                <a:solidFill>
                  <a:schemeClr val="tx1"/>
                </a:solidFill>
              </a:rPr>
              <a:t> – сила в борьбе с наркобизнесом!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408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6767</TotalTime>
  <Words>1239</Words>
  <Application>Microsoft Office PowerPoint</Application>
  <PresentationFormat>Широкоэкранный</PresentationFormat>
  <Paragraphs>205</Paragraphs>
  <Slides>29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Aharoni</vt:lpstr>
      <vt:lpstr>Arial</vt:lpstr>
      <vt:lpstr>Arial Black</vt:lpstr>
      <vt:lpstr>Arial Narrow</vt:lpstr>
      <vt:lpstr>Calibri</vt:lpstr>
      <vt:lpstr>Times New Roman</vt:lpstr>
      <vt:lpstr>Titillium</vt:lpstr>
      <vt:lpstr>Wingdings</vt:lpstr>
      <vt:lpstr>Главная</vt:lpstr>
      <vt:lpstr>Acrobat Document</vt:lpstr>
      <vt:lpstr>Презентация PowerPoint</vt:lpstr>
      <vt:lpstr>Проблематика вопроса</vt:lpstr>
      <vt:lpstr>Необходимо</vt:lpstr>
      <vt:lpstr>В решении  антинаркотической комиссии в Иркутской области от 7 декабря 2020 года  закреплены ряд поручений по выстраиванию данного направления на территории муниципальных образований</vt:lpstr>
      <vt:lpstr>Схема взаимодействия  с добровольческими активами по направлению «Профилактика незаконного потребления наркотических средств и психотропных веществ и других социально-негативных явлений» </vt:lpstr>
      <vt:lpstr>Функциональные обязанности муниципальных координаторов АВД</vt:lpstr>
      <vt:lpstr> нормативная база </vt:lpstr>
      <vt:lpstr>РЕГИОНАЛЬНЫЙ ПЛАН  МЕРОПРИЯТИЙ ПО РАЗВИТИЮ АНТИНАРКОТИЧЕСКОГО ДВИЖЕНИЯ НА ТЕРРИТОРИИ МУНИЦИПАЛЬНЫХ ОБРАЗОВАНИЙ ИРКУТСКОЙ ОБЛАСТИ НА 2021-2023 ГОДЫ  </vt:lpstr>
      <vt:lpstr>Кто такой доброволец авд? </vt:lpstr>
      <vt:lpstr>Компетенции добровольца авд </vt:lpstr>
      <vt:lpstr> Молодежь из АВД Моду задает, без наркотиков и дури Нас от жизни прет </vt:lpstr>
      <vt:lpstr>Презентация PowerPoint</vt:lpstr>
      <vt:lpstr>По окончанию курса обучения и успешного выполнения итогового задания вручаются  сертификат и личная  книжка волонтера </vt:lpstr>
      <vt:lpstr>Мероприятия по принципу «Равный равному»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Кейс добровольца</vt:lpstr>
      <vt:lpstr>Рабочая тетрадь Волонтера</vt:lpstr>
      <vt:lpstr>Методическое обеспечение подготовки волонтеров АВД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Glooming</dc:creator>
  <cp:lastModifiedBy>ОЛЕСЯ</cp:lastModifiedBy>
  <cp:revision>380</cp:revision>
  <dcterms:created xsi:type="dcterms:W3CDTF">2018-10-20T18:40:46Z</dcterms:created>
  <dcterms:modified xsi:type="dcterms:W3CDTF">2021-04-22T23:44:26Z</dcterms:modified>
</cp:coreProperties>
</file>